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59" d="100"/>
          <a:sy n="59" d="100"/>
        </p:scale>
        <p:origin x="120" y="11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A41903-7559-4080-B28B-F686DA9A7851}" type="datetimeFigureOut">
              <a:rPr lang="en-US" smtClean="0"/>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BF903-213C-4AE9-8D01-B3F17CFB8AA2}" type="slidenum">
              <a:rPr lang="en-US" smtClean="0"/>
              <a:t>‹#›</a:t>
            </a:fld>
            <a:endParaRPr lang="en-US"/>
          </a:p>
        </p:txBody>
      </p:sp>
    </p:spTree>
    <p:extLst>
      <p:ext uri="{BB962C8B-B14F-4D97-AF65-F5344CB8AC3E}">
        <p14:creationId xmlns:p14="http://schemas.microsoft.com/office/powerpoint/2010/main" val="3002034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A41903-7559-4080-B28B-F686DA9A7851}" type="datetimeFigureOut">
              <a:rPr lang="en-US" smtClean="0"/>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BF903-213C-4AE9-8D01-B3F17CFB8AA2}" type="slidenum">
              <a:rPr lang="en-US" smtClean="0"/>
              <a:t>‹#›</a:t>
            </a:fld>
            <a:endParaRPr lang="en-US"/>
          </a:p>
        </p:txBody>
      </p:sp>
    </p:spTree>
    <p:extLst>
      <p:ext uri="{BB962C8B-B14F-4D97-AF65-F5344CB8AC3E}">
        <p14:creationId xmlns:p14="http://schemas.microsoft.com/office/powerpoint/2010/main" val="1735303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A41903-7559-4080-B28B-F686DA9A7851}" type="datetimeFigureOut">
              <a:rPr lang="en-US" smtClean="0"/>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BF903-213C-4AE9-8D01-B3F17CFB8AA2}" type="slidenum">
              <a:rPr lang="en-US" smtClean="0"/>
              <a:t>‹#›</a:t>
            </a:fld>
            <a:endParaRPr lang="en-US"/>
          </a:p>
        </p:txBody>
      </p:sp>
    </p:spTree>
    <p:extLst>
      <p:ext uri="{BB962C8B-B14F-4D97-AF65-F5344CB8AC3E}">
        <p14:creationId xmlns:p14="http://schemas.microsoft.com/office/powerpoint/2010/main" val="1933050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A41903-7559-4080-B28B-F686DA9A7851}" type="datetimeFigureOut">
              <a:rPr lang="en-US" smtClean="0"/>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BF903-213C-4AE9-8D01-B3F17CFB8AA2}" type="slidenum">
              <a:rPr lang="en-US" smtClean="0"/>
              <a:t>‹#›</a:t>
            </a:fld>
            <a:endParaRPr lang="en-US"/>
          </a:p>
        </p:txBody>
      </p:sp>
    </p:spTree>
    <p:extLst>
      <p:ext uri="{BB962C8B-B14F-4D97-AF65-F5344CB8AC3E}">
        <p14:creationId xmlns:p14="http://schemas.microsoft.com/office/powerpoint/2010/main" val="4018199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A41903-7559-4080-B28B-F686DA9A7851}" type="datetimeFigureOut">
              <a:rPr lang="en-US" smtClean="0"/>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BF903-213C-4AE9-8D01-B3F17CFB8AA2}" type="slidenum">
              <a:rPr lang="en-US" smtClean="0"/>
              <a:t>‹#›</a:t>
            </a:fld>
            <a:endParaRPr lang="en-US"/>
          </a:p>
        </p:txBody>
      </p:sp>
    </p:spTree>
    <p:extLst>
      <p:ext uri="{BB962C8B-B14F-4D97-AF65-F5344CB8AC3E}">
        <p14:creationId xmlns:p14="http://schemas.microsoft.com/office/powerpoint/2010/main" val="261326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A41903-7559-4080-B28B-F686DA9A7851}" type="datetimeFigureOut">
              <a:rPr lang="en-US" smtClean="0"/>
              <a:t>6/9/2016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7BF903-213C-4AE9-8D01-B3F17CFB8AA2}" type="slidenum">
              <a:rPr lang="en-US" smtClean="0"/>
              <a:t>‹#›</a:t>
            </a:fld>
            <a:endParaRPr lang="en-US"/>
          </a:p>
        </p:txBody>
      </p:sp>
    </p:spTree>
    <p:extLst>
      <p:ext uri="{BB962C8B-B14F-4D97-AF65-F5344CB8AC3E}">
        <p14:creationId xmlns:p14="http://schemas.microsoft.com/office/powerpoint/2010/main" val="1290494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A41903-7559-4080-B28B-F686DA9A7851}" type="datetimeFigureOut">
              <a:rPr lang="en-US" smtClean="0"/>
              <a:t>6/9/2016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7BF903-213C-4AE9-8D01-B3F17CFB8AA2}" type="slidenum">
              <a:rPr lang="en-US" smtClean="0"/>
              <a:t>‹#›</a:t>
            </a:fld>
            <a:endParaRPr lang="en-US"/>
          </a:p>
        </p:txBody>
      </p:sp>
    </p:spTree>
    <p:extLst>
      <p:ext uri="{BB962C8B-B14F-4D97-AF65-F5344CB8AC3E}">
        <p14:creationId xmlns:p14="http://schemas.microsoft.com/office/powerpoint/2010/main" val="1245110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A41903-7559-4080-B28B-F686DA9A7851}" type="datetimeFigureOut">
              <a:rPr lang="en-US" smtClean="0"/>
              <a:t>6/9/2016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7BF903-213C-4AE9-8D01-B3F17CFB8AA2}" type="slidenum">
              <a:rPr lang="en-US" smtClean="0"/>
              <a:t>‹#›</a:t>
            </a:fld>
            <a:endParaRPr lang="en-US"/>
          </a:p>
        </p:txBody>
      </p:sp>
    </p:spTree>
    <p:extLst>
      <p:ext uri="{BB962C8B-B14F-4D97-AF65-F5344CB8AC3E}">
        <p14:creationId xmlns:p14="http://schemas.microsoft.com/office/powerpoint/2010/main" val="3287829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A41903-7559-4080-B28B-F686DA9A7851}" type="datetimeFigureOut">
              <a:rPr lang="en-US" smtClean="0"/>
              <a:t>6/9/2016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7BF903-213C-4AE9-8D01-B3F17CFB8AA2}" type="slidenum">
              <a:rPr lang="en-US" smtClean="0"/>
              <a:t>‹#›</a:t>
            </a:fld>
            <a:endParaRPr lang="en-US"/>
          </a:p>
        </p:txBody>
      </p:sp>
    </p:spTree>
    <p:extLst>
      <p:ext uri="{BB962C8B-B14F-4D97-AF65-F5344CB8AC3E}">
        <p14:creationId xmlns:p14="http://schemas.microsoft.com/office/powerpoint/2010/main" val="1863873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A41903-7559-4080-B28B-F686DA9A7851}" type="datetimeFigureOut">
              <a:rPr lang="en-US" smtClean="0"/>
              <a:t>6/9/2016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7BF903-213C-4AE9-8D01-B3F17CFB8AA2}" type="slidenum">
              <a:rPr lang="en-US" smtClean="0"/>
              <a:t>‹#›</a:t>
            </a:fld>
            <a:endParaRPr lang="en-US"/>
          </a:p>
        </p:txBody>
      </p:sp>
    </p:spTree>
    <p:extLst>
      <p:ext uri="{BB962C8B-B14F-4D97-AF65-F5344CB8AC3E}">
        <p14:creationId xmlns:p14="http://schemas.microsoft.com/office/powerpoint/2010/main" val="185422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A41903-7559-4080-B28B-F686DA9A7851}" type="datetimeFigureOut">
              <a:rPr lang="en-US" smtClean="0"/>
              <a:t>6/9/2016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7BF903-213C-4AE9-8D01-B3F17CFB8AA2}" type="slidenum">
              <a:rPr lang="en-US" smtClean="0"/>
              <a:t>‹#›</a:t>
            </a:fld>
            <a:endParaRPr lang="en-US"/>
          </a:p>
        </p:txBody>
      </p:sp>
    </p:spTree>
    <p:extLst>
      <p:ext uri="{BB962C8B-B14F-4D97-AF65-F5344CB8AC3E}">
        <p14:creationId xmlns:p14="http://schemas.microsoft.com/office/powerpoint/2010/main" val="360489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A41903-7559-4080-B28B-F686DA9A7851}" type="datetimeFigureOut">
              <a:rPr lang="en-US" smtClean="0"/>
              <a:t>6/9/2016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7BF903-213C-4AE9-8D01-B3F17CFB8AA2}" type="slidenum">
              <a:rPr lang="en-US" smtClean="0"/>
              <a:t>‹#›</a:t>
            </a:fld>
            <a:endParaRPr lang="en-US"/>
          </a:p>
        </p:txBody>
      </p:sp>
    </p:spTree>
    <p:extLst>
      <p:ext uri="{BB962C8B-B14F-4D97-AF65-F5344CB8AC3E}">
        <p14:creationId xmlns:p14="http://schemas.microsoft.com/office/powerpoint/2010/main" val="1918538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4.bp.blogspot.com/-WBmtpv-LsNo/UsSJgVL5viI/AAAAAAAAHSU/zMr6gms7bUQ/s1600/Great+Gatsby+curv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052"/>
            <a:ext cx="11378565" cy="6121400"/>
          </a:xfrm>
          <a:prstGeom prst="rect">
            <a:avLst/>
          </a:prstGeom>
          <a:noFill/>
          <a:extLst>
            <a:ext uri="{909E8E84-426E-40DD-AFC4-6F175D3DCCD1}">
              <a14:hiddenFill xmlns:a14="http://schemas.microsoft.com/office/drawing/2010/main">
                <a:solidFill>
                  <a:srgbClr val="FFFFFF"/>
                </a:solidFill>
              </a14:hiddenFill>
            </a:ext>
          </a:extLst>
        </p:spPr>
      </p:pic>
      <p:sp>
        <p:nvSpPr>
          <p:cNvPr id="7" name="Text Box 2"/>
          <p:cNvSpPr txBox="1">
            <a:spLocks noChangeArrowheads="1"/>
          </p:cNvSpPr>
          <p:nvPr/>
        </p:nvSpPr>
        <p:spPr bwMode="auto">
          <a:xfrm>
            <a:off x="5562917" y="2292985"/>
            <a:ext cx="1978025" cy="35369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 Box 2"/>
          <p:cNvSpPr txBox="1">
            <a:spLocks noChangeArrowheads="1"/>
          </p:cNvSpPr>
          <p:nvPr/>
        </p:nvSpPr>
        <p:spPr bwMode="auto">
          <a:xfrm>
            <a:off x="7687945" y="3108325"/>
            <a:ext cx="1586230" cy="35369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6.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 Box 2"/>
          <p:cNvSpPr txBox="1">
            <a:spLocks noChangeArrowheads="1"/>
          </p:cNvSpPr>
          <p:nvPr/>
        </p:nvSpPr>
        <p:spPr bwMode="auto">
          <a:xfrm>
            <a:off x="5689282" y="2716530"/>
            <a:ext cx="1586230" cy="35369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2.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 Box 2"/>
          <p:cNvSpPr txBox="1">
            <a:spLocks noChangeArrowheads="1"/>
          </p:cNvSpPr>
          <p:nvPr/>
        </p:nvSpPr>
        <p:spPr bwMode="auto">
          <a:xfrm>
            <a:off x="6551929" y="3449320"/>
            <a:ext cx="1586230" cy="35369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5.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 Box 2"/>
          <p:cNvSpPr txBox="1">
            <a:spLocks noChangeArrowheads="1"/>
          </p:cNvSpPr>
          <p:nvPr/>
        </p:nvSpPr>
        <p:spPr bwMode="auto">
          <a:xfrm>
            <a:off x="8659812" y="2623185"/>
            <a:ext cx="1979295" cy="35369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7.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 Box 2"/>
          <p:cNvSpPr txBox="1">
            <a:spLocks noChangeArrowheads="1"/>
          </p:cNvSpPr>
          <p:nvPr/>
        </p:nvSpPr>
        <p:spPr bwMode="auto">
          <a:xfrm>
            <a:off x="4953000" y="3959860"/>
            <a:ext cx="1692910" cy="35369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4.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 Box 2"/>
          <p:cNvSpPr txBox="1">
            <a:spLocks noChangeArrowheads="1"/>
          </p:cNvSpPr>
          <p:nvPr/>
        </p:nvSpPr>
        <p:spPr bwMode="auto">
          <a:xfrm>
            <a:off x="4075112" y="3191033"/>
            <a:ext cx="1586230" cy="35369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1.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9"/>
          <p:cNvSpPr>
            <a:spLocks noChangeArrowheads="1"/>
          </p:cNvSpPr>
          <p:nvPr/>
        </p:nvSpPr>
        <p:spPr bwMode="auto">
          <a:xfrm>
            <a:off x="3403600" y="838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TextBox 13"/>
          <p:cNvSpPr txBox="1"/>
          <p:nvPr/>
        </p:nvSpPr>
        <p:spPr>
          <a:xfrm>
            <a:off x="127000" y="6299200"/>
            <a:ext cx="11341100" cy="430887"/>
          </a:xfrm>
          <a:prstGeom prst="rect">
            <a:avLst/>
          </a:prstGeom>
          <a:noFill/>
        </p:spPr>
        <p:txBody>
          <a:bodyPr wrap="square" rtlCol="0">
            <a:spAutoFit/>
          </a:bodyPr>
          <a:lstStyle/>
          <a:p>
            <a:r>
              <a:rPr lang="en-US" sz="2200" dirty="0" smtClean="0"/>
              <a:t>Where would you place: the US, the UK, Germany, France, Norway, Japan and New Zealand? </a:t>
            </a:r>
            <a:endParaRPr lang="en-US" sz="2200" dirty="0"/>
          </a:p>
        </p:txBody>
      </p:sp>
    </p:spTree>
    <p:extLst>
      <p:ext uri="{BB962C8B-B14F-4D97-AF65-F5344CB8AC3E}">
        <p14:creationId xmlns:p14="http://schemas.microsoft.com/office/powerpoint/2010/main" val="822658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4.bp.blogspot.com/-WBmtpv-LsNo/UsSJgVL5viI/AAAAAAAAHSU/zMr6gms7bUQ/s1600/Great+Gatsby+curv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00" y="304800"/>
            <a:ext cx="11874499" cy="6337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91236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300" y="314324"/>
            <a:ext cx="11709400" cy="6340475"/>
          </a:xfrm>
        </p:spPr>
        <p:txBody>
          <a:bodyPr>
            <a:normAutofit fontScale="92500"/>
          </a:bodyPr>
          <a:lstStyle/>
          <a:p>
            <a:r>
              <a:rPr lang="en-US" dirty="0">
                <a:solidFill>
                  <a:srgbClr val="FF0000"/>
                </a:solidFill>
              </a:rPr>
              <a:t>We’ve reached the end of </a:t>
            </a:r>
            <a:r>
              <a:rPr lang="en-US" i="1" dirty="0">
                <a:solidFill>
                  <a:srgbClr val="FF0000"/>
                </a:solidFill>
              </a:rPr>
              <a:t>The Great Gatsby</a:t>
            </a:r>
            <a:r>
              <a:rPr lang="en-US" dirty="0">
                <a:solidFill>
                  <a:srgbClr val="FF0000"/>
                </a:solidFill>
              </a:rPr>
              <a:t> and what a journey</a:t>
            </a:r>
            <a:r>
              <a:rPr lang="en-US" dirty="0"/>
              <a:t>. If you’re anything like me, you’ve loved and despised almost every character in the book at some point during the reading and discussion. Perhaps this paradox is Fitzgerald’s point. Perhaps the early 1920’s were just that - a paradox: a statement that, despite sound (or apparently sound) reasoning from acceptable premises, leads to a conclusion that seems senseless, logically unacceptable, or self-contradictory.  It seems to be a time when things were fun and carefree; I envy the lifestyles represented in the book. Yet, at the same time, I wouldn’t want to be in the position of ANY of Fitzgerald’s characters! He masterfully made me feel both ways, at the same time! </a:t>
            </a:r>
          </a:p>
          <a:p>
            <a:pPr marL="0" indent="0">
              <a:buNone/>
            </a:pPr>
            <a:endParaRPr lang="en-US" dirty="0"/>
          </a:p>
          <a:p>
            <a:r>
              <a:rPr lang="en-US" dirty="0"/>
              <a:t>Some of the Novel’s Themes: </a:t>
            </a:r>
          </a:p>
          <a:p>
            <a:pPr lvl="0"/>
            <a:r>
              <a:rPr lang="en-US" dirty="0"/>
              <a:t>Money, materialism and our quest for wealth breeds corruption and selfishness.</a:t>
            </a:r>
          </a:p>
          <a:p>
            <a:pPr lvl="0"/>
            <a:r>
              <a:rPr lang="en-US" dirty="0"/>
              <a:t>Modern love (modern for this time period) is displayed through violence and egoism rather than affection and tenderness.</a:t>
            </a:r>
          </a:p>
          <a:p>
            <a:pPr lvl="0"/>
            <a:r>
              <a:rPr lang="en-US" dirty="0"/>
              <a:t>Time cannot be recaptured; things change. </a:t>
            </a:r>
          </a:p>
          <a:p>
            <a:endParaRPr lang="en-US" dirty="0"/>
          </a:p>
        </p:txBody>
      </p:sp>
    </p:spTree>
    <p:extLst>
      <p:ext uri="{BB962C8B-B14F-4D97-AF65-F5344CB8AC3E}">
        <p14:creationId xmlns:p14="http://schemas.microsoft.com/office/powerpoint/2010/main" val="10930287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0515600" cy="1028700"/>
          </a:xfrm>
        </p:spPr>
        <p:txBody>
          <a:bodyPr/>
          <a:lstStyle/>
          <a:p>
            <a:r>
              <a:rPr lang="en-US" dirty="0" smtClean="0"/>
              <a:t>Answer the Final Reflective Question</a:t>
            </a:r>
            <a:endParaRPr lang="en-US" dirty="0"/>
          </a:p>
        </p:txBody>
      </p:sp>
      <p:sp>
        <p:nvSpPr>
          <p:cNvPr id="3" name="Content Placeholder 2"/>
          <p:cNvSpPr>
            <a:spLocks noGrp="1"/>
          </p:cNvSpPr>
          <p:nvPr>
            <p:ph idx="1"/>
          </p:nvPr>
        </p:nvSpPr>
        <p:spPr>
          <a:xfrm>
            <a:off x="495300" y="1028702"/>
            <a:ext cx="11201400" cy="5676898"/>
          </a:xfrm>
        </p:spPr>
        <p:txBody>
          <a:bodyPr/>
          <a:lstStyle/>
          <a:p>
            <a:r>
              <a:rPr lang="en-US" dirty="0" smtClean="0"/>
              <a:t>Use specific from the novel and out discussions in your answer.</a:t>
            </a:r>
          </a:p>
          <a:p>
            <a:r>
              <a:rPr lang="en-US" dirty="0" smtClean="0"/>
              <a:t>Be thorough and complete.</a:t>
            </a:r>
          </a:p>
          <a:p>
            <a:endParaRPr lang="en-US" dirty="0"/>
          </a:p>
          <a:p>
            <a:r>
              <a:rPr lang="en-US" dirty="0" smtClean="0"/>
              <a:t>When you are done, turn the worksheet in with your novel.</a:t>
            </a:r>
          </a:p>
          <a:p>
            <a:endParaRPr lang="en-US" dirty="0"/>
          </a:p>
          <a:p>
            <a:r>
              <a:rPr lang="en-US" dirty="0" smtClean="0"/>
              <a:t>Enjoy the excerpts-</a:t>
            </a:r>
          </a:p>
          <a:p>
            <a:pPr lvl="1"/>
            <a:r>
              <a:rPr lang="en-US" sz="2800" dirty="0" smtClean="0"/>
              <a:t>As you watch, look for the ideals of the early 1920s that we discussed in our intro work, and the ideas of theme that you just talked about. </a:t>
            </a:r>
          </a:p>
          <a:p>
            <a:endParaRPr lang="en-US" dirty="0"/>
          </a:p>
          <a:p>
            <a:pPr lvl="1"/>
            <a:r>
              <a:rPr lang="en-US" sz="2800" dirty="0" smtClean="0"/>
              <a:t>If you have seen these clips before, try to watch with fresh eyes. Do things seem different now that you’ve investigated the paradox of the time. </a:t>
            </a:r>
          </a:p>
          <a:p>
            <a:endParaRPr lang="en-US" dirty="0"/>
          </a:p>
          <a:p>
            <a:endParaRPr lang="en-US" dirty="0" smtClean="0"/>
          </a:p>
          <a:p>
            <a:endParaRPr lang="en-US" dirty="0"/>
          </a:p>
        </p:txBody>
      </p:sp>
    </p:spTree>
    <p:extLst>
      <p:ext uri="{BB962C8B-B14F-4D97-AF65-F5344CB8AC3E}">
        <p14:creationId xmlns:p14="http://schemas.microsoft.com/office/powerpoint/2010/main" val="10447687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310</Words>
  <Application>Microsoft Office PowerPoint</Application>
  <PresentationFormat>Widescreen</PresentationFormat>
  <Paragraphs>25</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PowerPoint Presentation</vt:lpstr>
      <vt:lpstr>PowerPoint Presentation</vt:lpstr>
      <vt:lpstr>PowerPoint Presentation</vt:lpstr>
      <vt:lpstr>Answer the Final Reflective Question</vt:lpstr>
    </vt:vector>
  </TitlesOfParts>
  <Company>Virginia Beach City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J. Singer</dc:creator>
  <cp:lastModifiedBy>Kelly J. Singer</cp:lastModifiedBy>
  <cp:revision>2</cp:revision>
  <cp:lastPrinted>2016-06-09T12:09:50Z</cp:lastPrinted>
  <dcterms:created xsi:type="dcterms:W3CDTF">2016-06-09T12:04:46Z</dcterms:created>
  <dcterms:modified xsi:type="dcterms:W3CDTF">2016-06-09T12:16:57Z</dcterms:modified>
</cp:coreProperties>
</file>