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autoCompressPictures="0">
  <p:sldMasterIdLst>
    <p:sldMasterId id="214748365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rnd">
            <a:solidFill>
              <a:srgbClr val="000000"/>
            </a:solidFill>
            <a:prstDash val="solid"/>
            <a:miter/>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marL="0" marR="0" indent="0" algn="l" rtl="0">
              <a:spcBef>
                <a:spcPts val="0"/>
              </a:spcBef>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endParaRPr/>
          </a:p>
        </p:txBody>
      </p:sp>
      <p:sp>
        <p:nvSpPr>
          <p:cNvPr id="6" name="Shape 6"/>
          <p:cNvSpPr txBox="1">
            <a:spLocks noGrp="1"/>
          </p:cNvSpPr>
          <p:nvPr>
            <p:ph type="ftr" idx="11"/>
          </p:nvPr>
        </p:nvSpPr>
        <p:spPr>
          <a:xfrm>
            <a:off x="0" y="8685210"/>
            <a:ext cx="2971799" cy="4572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7" name="Shape 7"/>
          <p:cNvSpPr txBox="1">
            <a:spLocks noGrp="1"/>
          </p:cNvSpPr>
          <p:nvPr>
            <p:ph type="sldNum" idx="12"/>
          </p:nvPr>
        </p:nvSpPr>
        <p:spPr>
          <a:xfrm>
            <a:off x="3884612" y="8685210"/>
            <a:ext cx="2971799" cy="457200"/>
          </a:xfrm>
          <a:prstGeom prst="rect">
            <a:avLst/>
          </a:prstGeom>
          <a:noFill/>
          <a:ln>
            <a:noFill/>
          </a:ln>
        </p:spPr>
        <p:txBody>
          <a:bodyPr lIns="91425" tIns="91425" rIns="91425" bIns="91425" anchor="b" anchorCtr="0"/>
          <a:lstStyle>
            <a:lvl1pPr marL="0" marR="0" indent="0" algn="r"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Tree>
    <p:extLst>
      <p:ext uri="{BB962C8B-B14F-4D97-AF65-F5344CB8AC3E}">
        <p14:creationId xmlns:p14="http://schemas.microsoft.com/office/powerpoint/2010/main" val="2440538147"/>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46" name="Shape 4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7" name="Shape 4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114" name="Shape 11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121" name="Shape 12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22" name="Shape 12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9" name="Shape 12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53" name="Shape 5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54" name="Shape 5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67" name="Shape 6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8" name="Shape 6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75" name="Shape 7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83" name="Shape 83"/>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92" name="Shape 9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0" name="Shape 10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p:nvPr/>
        </p:nvSpPr>
        <p:spPr>
          <a:xfrm>
            <a:off x="3884612" y="8685210"/>
            <a:ext cx="2971799" cy="457200"/>
          </a:xfrm>
          <a:prstGeom prst="rect">
            <a:avLst/>
          </a:prstGeom>
          <a:noFill/>
          <a:ln>
            <a:noFill/>
          </a:ln>
        </p:spPr>
        <p:txBody>
          <a:bodyPr lIns="91425" tIns="45700" rIns="91425" bIns="45700" anchor="b" anchorCtr="0">
            <a:spAutoFit/>
          </a:bodyPr>
          <a:lstStyle/>
          <a:p>
            <a:pPr marL="0" marR="0" lvl="0" indent="0" algn="r" rtl="0">
              <a:lnSpc>
                <a:spcPct val="100000"/>
              </a:lnSpc>
              <a:spcBef>
                <a:spcPts val="0"/>
              </a:spcBef>
              <a:spcAft>
                <a:spcPts val="0"/>
              </a:spcAft>
              <a:buClr>
                <a:srgbClr val="000000"/>
              </a:buClr>
              <a:buSzPct val="25000"/>
              <a:buFont typeface="Arial"/>
              <a:buNone/>
            </a:pPr>
            <a:r>
              <a:rPr lang="en-US" sz="1200" b="0" i="0" u="none" strike="noStrike" cap="none" baseline="0">
                <a:solidFill>
                  <a:srgbClr val="000000"/>
                </a:solidFill>
                <a:latin typeface="Arial"/>
                <a:ea typeface="Arial"/>
                <a:cs typeface="Arial"/>
                <a:sym typeface="Arial"/>
                <a:rtl val="0"/>
              </a:rPr>
              <a:t>*</a:t>
            </a:r>
          </a:p>
        </p:txBody>
      </p:sp>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7" name="Shape 10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spAutoFit/>
          </a:bodyPr>
          <a:lstStyle/>
          <a:p>
            <a:pPr marL="0" marR="0" lvl="0" indent="0" algn="l" rtl="0">
              <a:spcBef>
                <a:spcPts val="0"/>
              </a:spcBef>
              <a:buFont typeface="Arial"/>
              <a:buNone/>
            </a:pPr>
            <a:endParaRPr sz="1800" b="0" i="0" u="none" strike="noStrike" cap="none" baseline="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subTitle" idx="1"/>
          </p:nvPr>
        </p:nvSpPr>
        <p:spPr>
          <a:xfrm>
            <a:off x="685800" y="3786737"/>
            <a:ext cx="7772400" cy="10464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2"/>
              </a:buClr>
              <a:buFont typeface="Arial"/>
              <a:buNone/>
              <a:defRPr/>
            </a:lvl1pPr>
            <a:lvl2pPr marL="0" marR="0" indent="0" algn="ctr" rtl="0">
              <a:lnSpc>
                <a:spcPct val="100000"/>
              </a:lnSpc>
              <a:spcBef>
                <a:spcPts val="0"/>
              </a:spcBef>
              <a:spcAft>
                <a:spcPts val="0"/>
              </a:spcAft>
              <a:buClr>
                <a:schemeClr val="dk2"/>
              </a:buClr>
              <a:buFont typeface="Arial"/>
              <a:buNone/>
              <a:defRPr/>
            </a:lvl2pPr>
            <a:lvl3pPr marL="0" marR="0" indent="0" algn="ctr" rtl="0">
              <a:lnSpc>
                <a:spcPct val="100000"/>
              </a:lnSpc>
              <a:spcBef>
                <a:spcPts val="0"/>
              </a:spcBef>
              <a:spcAft>
                <a:spcPts val="0"/>
              </a:spcAft>
              <a:buClr>
                <a:schemeClr val="dk2"/>
              </a:buClr>
              <a:buFont typeface="Arial"/>
              <a:buNone/>
              <a:defRPr/>
            </a:lvl3pPr>
            <a:lvl4pPr marL="0" marR="0" indent="0" algn="ctr" rtl="0">
              <a:lnSpc>
                <a:spcPct val="100000"/>
              </a:lnSpc>
              <a:spcBef>
                <a:spcPts val="0"/>
              </a:spcBef>
              <a:spcAft>
                <a:spcPts val="0"/>
              </a:spcAft>
              <a:buClr>
                <a:schemeClr val="dk2"/>
              </a:buClr>
              <a:buFont typeface="Arial"/>
              <a:buNone/>
              <a:defRPr/>
            </a:lvl4pPr>
            <a:lvl5pPr marL="0" marR="0" indent="0" algn="ctr" rtl="0">
              <a:lnSpc>
                <a:spcPct val="100000"/>
              </a:lnSpc>
              <a:spcBef>
                <a:spcPts val="0"/>
              </a:spcBef>
              <a:spcAft>
                <a:spcPts val="0"/>
              </a:spcAft>
              <a:buClr>
                <a:schemeClr val="dk2"/>
              </a:buClr>
              <a:buFont typeface="Arial"/>
              <a:buNone/>
              <a:defRPr/>
            </a:lvl5pPr>
            <a:lvl6pPr marL="0" marR="0" indent="0" algn="ctr" rtl="0">
              <a:lnSpc>
                <a:spcPct val="100000"/>
              </a:lnSpc>
              <a:spcBef>
                <a:spcPts val="0"/>
              </a:spcBef>
              <a:spcAft>
                <a:spcPts val="0"/>
              </a:spcAft>
              <a:buClr>
                <a:schemeClr val="dk2"/>
              </a:buClr>
              <a:buFont typeface="Arial"/>
              <a:buNone/>
              <a:defRPr/>
            </a:lvl6pPr>
            <a:lvl7pPr marL="0" marR="0" indent="0" algn="ctr" rtl="0">
              <a:lnSpc>
                <a:spcPct val="100000"/>
              </a:lnSpc>
              <a:spcBef>
                <a:spcPts val="0"/>
              </a:spcBef>
              <a:spcAft>
                <a:spcPts val="0"/>
              </a:spcAft>
              <a:buClr>
                <a:schemeClr val="dk2"/>
              </a:buClr>
              <a:buFont typeface="Arial"/>
              <a:buNone/>
              <a:defRPr/>
            </a:lvl7pPr>
            <a:lvl8pPr marL="0" marR="0" indent="0" algn="ctr" rtl="0">
              <a:lnSpc>
                <a:spcPct val="100000"/>
              </a:lnSpc>
              <a:spcBef>
                <a:spcPts val="0"/>
              </a:spcBef>
              <a:spcAft>
                <a:spcPts val="0"/>
              </a:spcAft>
              <a:buClr>
                <a:schemeClr val="dk2"/>
              </a:buClr>
              <a:buFont typeface="Arial"/>
              <a:buNone/>
              <a:defRPr/>
            </a:lvl8pPr>
            <a:lvl9pPr marL="0" marR="0" indent="0" algn="ctr" rtl="0">
              <a:lnSpc>
                <a:spcPct val="100000"/>
              </a:lnSpc>
              <a:spcBef>
                <a:spcPts val="0"/>
              </a:spcBef>
              <a:spcAft>
                <a:spcPts val="0"/>
              </a:spcAft>
              <a:buClr>
                <a:schemeClr val="dk2"/>
              </a:buClr>
              <a:buFont typeface="Arial"/>
              <a:buNone/>
              <a:defRPr/>
            </a:lvl9pPr>
          </a:lstStyle>
          <a:p>
            <a:endParaRPr/>
          </a:p>
        </p:txBody>
      </p:sp>
      <p:sp>
        <p:nvSpPr>
          <p:cNvPr id="13" name="Shape 13"/>
          <p:cNvSpPr txBox="1">
            <a:spLocks noGrp="1"/>
          </p:cNvSpPr>
          <p:nvPr>
            <p:ph type="ctrTitle"/>
          </p:nvPr>
        </p:nvSpPr>
        <p:spPr>
          <a:xfrm>
            <a:off x="685800" y="2111123"/>
            <a:ext cx="7772400" cy="1546500"/>
          </a:xfrm>
          <a:prstGeom prst="rect">
            <a:avLst/>
          </a:prstGeom>
          <a:noFill/>
          <a:ln>
            <a:noFill/>
          </a:ln>
        </p:spPr>
        <p:txBody>
          <a:bodyPr lIns="91425" tIns="91425" rIns="91425" bIns="91425" anchor="b" anchorCtr="0"/>
          <a:lstStyle>
            <a:lvl1pPr marL="0" marR="0" indent="0" algn="ctr" rtl="0">
              <a:lnSpc>
                <a:spcPct val="100000"/>
              </a:lnSpc>
              <a:spcBef>
                <a:spcPts val="0"/>
              </a:spcBef>
              <a:spcAft>
                <a:spcPts val="0"/>
              </a:spcAft>
              <a:buClr>
                <a:schemeClr val="dk1"/>
              </a:buClr>
              <a:buFont typeface="Arial"/>
              <a:buNone/>
              <a:defRPr/>
            </a:lvl1pPr>
            <a:lvl2pPr marL="0" marR="0" indent="0" algn="ctr" rtl="0">
              <a:lnSpc>
                <a:spcPct val="100000"/>
              </a:lnSpc>
              <a:spcBef>
                <a:spcPts val="0"/>
              </a:spcBef>
              <a:spcAft>
                <a:spcPts val="0"/>
              </a:spcAft>
              <a:buClr>
                <a:schemeClr val="dk1"/>
              </a:buClr>
              <a:buFont typeface="Arial"/>
              <a:buNone/>
              <a:defRPr/>
            </a:lvl2pPr>
            <a:lvl3pPr marL="0" marR="0" indent="0" algn="ctr" rtl="0">
              <a:spcBef>
                <a:spcPts val="0"/>
              </a:spcBef>
              <a:buClr>
                <a:schemeClr val="dk1"/>
              </a:buClr>
              <a:buFont typeface="Arial"/>
              <a:buNone/>
              <a:defRPr/>
            </a:lvl3pPr>
            <a:lvl4pPr marL="0" marR="0" indent="0" algn="ctr" rtl="0">
              <a:spcBef>
                <a:spcPts val="0"/>
              </a:spcBef>
              <a:buClr>
                <a:schemeClr val="dk1"/>
              </a:buClr>
              <a:buFont typeface="Arial"/>
              <a:buNone/>
              <a:defRPr/>
            </a:lvl4pPr>
            <a:lvl5pPr marL="0" marR="0" indent="0" algn="ctr" rtl="0">
              <a:spcBef>
                <a:spcPts val="0"/>
              </a:spcBef>
              <a:buClr>
                <a:schemeClr val="dk1"/>
              </a:buClr>
              <a:buFont typeface="Arial"/>
              <a:buNone/>
              <a:defRPr/>
            </a:lvl5pPr>
            <a:lvl6pPr marL="0" marR="0" indent="0" algn="ctr" rtl="0">
              <a:spcBef>
                <a:spcPts val="0"/>
              </a:spcBef>
              <a:buClr>
                <a:schemeClr val="dk1"/>
              </a:buClr>
              <a:buFont typeface="Arial"/>
              <a:buNone/>
              <a:defRPr/>
            </a:lvl6pPr>
            <a:lvl7pPr marL="0" marR="0" indent="0" algn="ctr" rtl="0">
              <a:spcBef>
                <a:spcPts val="0"/>
              </a:spcBef>
              <a:buClr>
                <a:schemeClr val="dk1"/>
              </a:buClr>
              <a:buFont typeface="Arial"/>
              <a:buNone/>
              <a:defRPr/>
            </a:lvl7pPr>
            <a:lvl8pPr marL="0" marR="0" indent="0" algn="ctr" rtl="0">
              <a:spcBef>
                <a:spcPts val="0"/>
              </a:spcBef>
              <a:buClr>
                <a:schemeClr val="dk1"/>
              </a:buClr>
              <a:buFont typeface="Arial"/>
              <a:buNone/>
              <a:defRPr/>
            </a:lvl8pPr>
            <a:lvl9pPr marL="0" marR="0" indent="0" algn="ctr" rtl="0">
              <a:spcBef>
                <a:spcPts val="0"/>
              </a:spcBef>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8" name="Shape 38"/>
          <p:cNvSpPr txBox="1">
            <a:spLocks noGrp="1"/>
          </p:cNvSpPr>
          <p:nvPr>
            <p:ph type="body" idx="1"/>
          </p:nvPr>
        </p:nvSpPr>
        <p:spPr>
          <a:xfrm>
            <a:off x="457200" y="1600200"/>
            <a:ext cx="8229600" cy="4526100"/>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444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spcAft>
                <a:spcPts val="0"/>
              </a:spcAft>
              <a:buClr>
                <a:schemeClr val="dk1"/>
              </a:buClr>
              <a:buFont typeface="Arial"/>
              <a:buChar char="»"/>
              <a:defRPr/>
            </a:lvl6pPr>
            <a:lvl7pPr marL="2971800" indent="12700" algn="l" rtl="0">
              <a:spcBef>
                <a:spcPts val="400"/>
              </a:spcBef>
              <a:spcAft>
                <a:spcPts val="0"/>
              </a:spcAft>
              <a:buClr>
                <a:schemeClr val="dk1"/>
              </a:buClr>
              <a:buFont typeface="Arial"/>
              <a:buChar char="»"/>
              <a:defRPr/>
            </a:lvl7pPr>
            <a:lvl8pPr marL="3429000" indent="12700" algn="l" rtl="0">
              <a:spcBef>
                <a:spcPts val="400"/>
              </a:spcBef>
              <a:spcAft>
                <a:spcPts val="0"/>
              </a:spcAft>
              <a:buClr>
                <a:schemeClr val="dk1"/>
              </a:buClr>
              <a:buFont typeface="Arial"/>
              <a:buChar char="»"/>
              <a:defRPr/>
            </a:lvl8pPr>
            <a:lvl9pPr marL="3886200" indent="12700" algn="l" rtl="0">
              <a:spcBef>
                <a:spcPts val="400"/>
              </a:spcBef>
              <a:spcAft>
                <a:spcPts val="0"/>
              </a:spcAft>
              <a:buClr>
                <a:schemeClr val="dk1"/>
              </a:buClr>
              <a:buFont typeface="Arial"/>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6" name="Shape 1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19" name="Shape 19"/>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20" name="Shape 20"/>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algn="ctr" rtl="0">
              <a:spcBef>
                <a:spcPts val="0"/>
              </a:spcBef>
              <a:buClr>
                <a:schemeClr val="dk1"/>
              </a:buClr>
              <a:buFont typeface="Arial"/>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8" name="Shape 28"/>
          <p:cNvSpPr txBox="1">
            <a:spLocks noGrp="1"/>
          </p:cNvSpPr>
          <p:nvPr>
            <p:ph type="body" idx="1"/>
          </p:nvPr>
        </p:nvSpPr>
        <p:spPr>
          <a:xfrm>
            <a:off x="457200" y="1600200"/>
            <a:ext cx="4038598" cy="4526100"/>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444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spcAft>
                <a:spcPts val="0"/>
              </a:spcAft>
              <a:buClr>
                <a:schemeClr val="dk1"/>
              </a:buClr>
              <a:buFont typeface="Arial"/>
              <a:buChar char="»"/>
              <a:defRPr/>
            </a:lvl6pPr>
            <a:lvl7pPr marL="2971800" indent="12700" algn="l" rtl="0">
              <a:spcBef>
                <a:spcPts val="400"/>
              </a:spcBef>
              <a:spcAft>
                <a:spcPts val="0"/>
              </a:spcAft>
              <a:buClr>
                <a:schemeClr val="dk1"/>
              </a:buClr>
              <a:buFont typeface="Arial"/>
              <a:buChar char="»"/>
              <a:defRPr/>
            </a:lvl7pPr>
            <a:lvl8pPr marL="3429000" indent="12700" algn="l" rtl="0">
              <a:spcBef>
                <a:spcPts val="400"/>
              </a:spcBef>
              <a:spcAft>
                <a:spcPts val="0"/>
              </a:spcAft>
              <a:buClr>
                <a:schemeClr val="dk1"/>
              </a:buClr>
              <a:buFont typeface="Arial"/>
              <a:buChar char="»"/>
              <a:defRPr/>
            </a:lvl8pPr>
            <a:lvl9pPr marL="3886200" indent="12700" algn="l" rtl="0">
              <a:spcBef>
                <a:spcPts val="400"/>
              </a:spcBef>
              <a:spcAft>
                <a:spcPts val="0"/>
              </a:spcAft>
              <a:buClr>
                <a:schemeClr val="dk1"/>
              </a:buClr>
              <a:buFont typeface="Arial"/>
              <a:buChar char="»"/>
              <a:defRPr/>
            </a:lvl9pPr>
          </a:lstStyle>
          <a:p>
            <a:endParaRPr/>
          </a:p>
        </p:txBody>
      </p:sp>
      <p:sp>
        <p:nvSpPr>
          <p:cNvPr id="29" name="Shape 29"/>
          <p:cNvSpPr txBox="1">
            <a:spLocks noGrp="1"/>
          </p:cNvSpPr>
          <p:nvPr>
            <p:ph type="body" idx="2"/>
          </p:nvPr>
        </p:nvSpPr>
        <p:spPr>
          <a:xfrm>
            <a:off x="4648200" y="1600200"/>
            <a:ext cx="4038598" cy="4526100"/>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444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spcAft>
                <a:spcPts val="0"/>
              </a:spcAft>
              <a:buClr>
                <a:schemeClr val="dk1"/>
              </a:buClr>
              <a:buFont typeface="Arial"/>
              <a:buChar char="»"/>
              <a:defRPr/>
            </a:lvl6pPr>
            <a:lvl7pPr marL="2971800" indent="12700" algn="l" rtl="0">
              <a:spcBef>
                <a:spcPts val="400"/>
              </a:spcBef>
              <a:spcAft>
                <a:spcPts val="0"/>
              </a:spcAft>
              <a:buClr>
                <a:schemeClr val="dk1"/>
              </a:buClr>
              <a:buFont typeface="Arial"/>
              <a:buChar char="»"/>
              <a:defRPr/>
            </a:lvl7pPr>
            <a:lvl8pPr marL="3429000" indent="12700" algn="l" rtl="0">
              <a:spcBef>
                <a:spcPts val="400"/>
              </a:spcBef>
              <a:spcAft>
                <a:spcPts val="0"/>
              </a:spcAft>
              <a:buClr>
                <a:schemeClr val="dk1"/>
              </a:buClr>
              <a:buFont typeface="Arial"/>
              <a:buChar char="»"/>
              <a:defRPr/>
            </a:lvl8pPr>
            <a:lvl9pPr marL="3886200" indent="12700" algn="l" rtl="0">
              <a:spcBef>
                <a:spcPts val="400"/>
              </a:spcBef>
              <a:spcAft>
                <a:spcPts val="0"/>
              </a:spcAft>
              <a:buClr>
                <a:schemeClr val="dk1"/>
              </a:buClr>
              <a:buFont typeface="Arial"/>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274637"/>
            <a:ext cx="8229600" cy="5851500"/>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44450" algn="l" rtl="0">
              <a:spcBef>
                <a:spcPts val="560"/>
              </a:spcBef>
              <a:spcAft>
                <a:spcPts val="0"/>
              </a:spcAft>
              <a:buClr>
                <a:schemeClr val="dk1"/>
              </a:buClr>
              <a:buFont typeface="Arial"/>
              <a:buChar char="–"/>
              <a:defRPr/>
            </a:lvl2pPr>
            <a:lvl3pPr marL="1143000" indent="762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spcAft>
                <a:spcPts val="0"/>
              </a:spcAft>
              <a:buClr>
                <a:schemeClr val="dk1"/>
              </a:buClr>
              <a:buFont typeface="Arial"/>
              <a:buChar char="»"/>
              <a:defRPr/>
            </a:lvl6pPr>
            <a:lvl7pPr marL="2971800" indent="12700" algn="l" rtl="0">
              <a:spcBef>
                <a:spcPts val="400"/>
              </a:spcBef>
              <a:spcAft>
                <a:spcPts val="0"/>
              </a:spcAft>
              <a:buClr>
                <a:schemeClr val="dk1"/>
              </a:buClr>
              <a:buFont typeface="Arial"/>
              <a:buChar char="»"/>
              <a:defRPr/>
            </a:lvl7pPr>
            <a:lvl8pPr marL="3429000" indent="12700" algn="l" rtl="0">
              <a:spcBef>
                <a:spcPts val="400"/>
              </a:spcBef>
              <a:spcAft>
                <a:spcPts val="0"/>
              </a:spcAft>
              <a:buClr>
                <a:schemeClr val="dk1"/>
              </a:buClr>
              <a:buFont typeface="Arial"/>
              <a:buChar char="»"/>
              <a:defRPr/>
            </a:lvl8pPr>
            <a:lvl9pPr marL="3886200" indent="12700" algn="l" rtl="0">
              <a:spcBef>
                <a:spcPts val="400"/>
              </a:spcBef>
              <a:spcAft>
                <a:spcPts val="0"/>
              </a:spcAft>
              <a:buClr>
                <a:schemeClr val="dk1"/>
              </a:buClr>
              <a:buFont typeface="Arial"/>
              <a:buChar char="»"/>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4" name="Shape 34"/>
          <p:cNvSpPr txBox="1">
            <a:spLocks noGrp="1"/>
          </p:cNvSpPr>
          <p:nvPr>
            <p:ph type="body" idx="1"/>
          </p:nvPr>
        </p:nvSpPr>
        <p:spPr>
          <a:xfrm>
            <a:off x="457200" y="1600200"/>
            <a:ext cx="4038598" cy="45261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5" name="Shape 35"/>
          <p:cNvSpPr txBox="1">
            <a:spLocks noGrp="1"/>
          </p:cNvSpPr>
          <p:nvPr>
            <p:ph type="body" idx="2"/>
          </p:nvPr>
        </p:nvSpPr>
        <p:spPr>
          <a:xfrm>
            <a:off x="4648200" y="1600200"/>
            <a:ext cx="4038598" cy="4526100"/>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marR="0" indent="0" algn="l" rtl="0">
              <a:lnSpc>
                <a:spcPct val="100000"/>
              </a:lnSpc>
              <a:spcBef>
                <a:spcPts val="0"/>
              </a:spcBef>
              <a:spcAft>
                <a:spcPts val="0"/>
              </a:spcAft>
              <a:buClr>
                <a:schemeClr val="dk1"/>
              </a:buClr>
              <a:buFont typeface="Arial"/>
              <a:buNone/>
              <a:defRPr/>
            </a:lvl1pPr>
            <a:lvl2pPr marL="0" marR="0" indent="0" algn="l" rtl="0">
              <a:lnSpc>
                <a:spcPct val="100000"/>
              </a:lnSpc>
              <a:spcBef>
                <a:spcPts val="0"/>
              </a:spcBef>
              <a:spcAft>
                <a:spcPts val="0"/>
              </a:spcAft>
              <a:buClr>
                <a:schemeClr val="dk1"/>
              </a:buClr>
              <a:buFont typeface="Arial"/>
              <a:buNone/>
              <a:defRPr/>
            </a:lvl2pPr>
            <a:lvl3pPr marL="0" marR="0" indent="0" algn="l" rtl="0">
              <a:spcBef>
                <a:spcPts val="0"/>
              </a:spcBef>
              <a:buClr>
                <a:schemeClr val="dk1"/>
              </a:buClr>
              <a:buFont typeface="Arial"/>
              <a:buNone/>
              <a:defRPr/>
            </a:lvl3pPr>
            <a:lvl4pPr marL="0" marR="0" indent="0" algn="l" rtl="0">
              <a:spcBef>
                <a:spcPts val="0"/>
              </a:spcBef>
              <a:buClr>
                <a:schemeClr val="dk1"/>
              </a:buClr>
              <a:buFont typeface="Arial"/>
              <a:buNone/>
              <a:defRPr/>
            </a:lvl4pPr>
            <a:lvl5pPr marL="0" marR="0" indent="0" algn="l" rtl="0">
              <a:spcBef>
                <a:spcPts val="0"/>
              </a:spcBef>
              <a:buClr>
                <a:schemeClr val="dk1"/>
              </a:buClr>
              <a:buFont typeface="Arial"/>
              <a:buNone/>
              <a:defRPr/>
            </a:lvl5pPr>
            <a:lvl6pPr marL="0" marR="0" indent="0" algn="l" rtl="0">
              <a:spcBef>
                <a:spcPts val="0"/>
              </a:spcBef>
              <a:buClr>
                <a:schemeClr val="dk1"/>
              </a:buClr>
              <a:buFont typeface="Arial"/>
              <a:buNone/>
              <a:defRPr/>
            </a:lvl6pPr>
            <a:lvl7pPr marL="0" marR="0" indent="0" algn="l" rtl="0">
              <a:spcBef>
                <a:spcPts val="0"/>
              </a:spcBef>
              <a:buClr>
                <a:schemeClr val="dk1"/>
              </a:buClr>
              <a:buFont typeface="Arial"/>
              <a:buNone/>
              <a:defRPr/>
            </a:lvl7pPr>
            <a:lvl8pPr marL="0" marR="0" indent="0" algn="l" rtl="0">
              <a:spcBef>
                <a:spcPts val="0"/>
              </a:spcBef>
              <a:buClr>
                <a:schemeClr val="dk1"/>
              </a:buClr>
              <a:buFont typeface="Arial"/>
              <a:buNone/>
              <a:defRPr/>
            </a:lvl8pPr>
            <a:lvl9pPr marL="0" marR="0" indent="0" algn="l" rtl="0">
              <a:spcBef>
                <a:spcPts val="0"/>
              </a:spcBef>
              <a:buClr>
                <a:schemeClr val="dk1"/>
              </a:buClr>
              <a:buFont typeface="Arial"/>
              <a:buNone/>
              <a:defRPr/>
            </a:lvl9pPr>
          </a:lstStyle>
          <a:p>
            <a:endParaRPr/>
          </a:p>
        </p:txBody>
      </p:sp>
      <p:sp>
        <p:nvSpPr>
          <p:cNvPr id="10" name="Shape 1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0" marR="0" indent="0" algn="l" rtl="0">
              <a:lnSpc>
                <a:spcPct val="100000"/>
              </a:lnSpc>
              <a:spcBef>
                <a:spcPts val="600"/>
              </a:spcBef>
              <a:spcAft>
                <a:spcPts val="0"/>
              </a:spcAft>
              <a:buClr>
                <a:srgbClr val="000000"/>
              </a:buClr>
              <a:buFont typeface="Arial"/>
              <a:buNone/>
              <a:defRPr/>
            </a:lvl1pPr>
            <a:lvl2pPr marL="0" marR="0" indent="0" algn="l" rtl="0">
              <a:lnSpc>
                <a:spcPct val="100000"/>
              </a:lnSpc>
              <a:spcBef>
                <a:spcPts val="480"/>
              </a:spcBef>
              <a:spcAft>
                <a:spcPts val="0"/>
              </a:spcAft>
              <a:buFont typeface="Arial"/>
              <a:buNone/>
              <a:defRPr/>
            </a:lvl2pPr>
            <a:lvl3pPr marL="0" marR="0" indent="0" algn="l" rtl="0">
              <a:lnSpc>
                <a:spcPct val="100000"/>
              </a:lnSpc>
              <a:spcBef>
                <a:spcPts val="480"/>
              </a:spcBef>
              <a:spcAft>
                <a:spcPts val="0"/>
              </a:spcAft>
              <a:buFont typeface="Arial"/>
              <a:buNone/>
              <a:defRPr/>
            </a:lvl3pPr>
            <a:lvl4pPr marL="0" marR="0" indent="0" algn="l" rtl="0">
              <a:lnSpc>
                <a:spcPct val="100000"/>
              </a:lnSpc>
              <a:spcBef>
                <a:spcPts val="360"/>
              </a:spcBef>
              <a:spcAft>
                <a:spcPts val="0"/>
              </a:spcAft>
              <a:buFont typeface="Arial"/>
              <a:buNone/>
              <a:defRPr/>
            </a:lvl4pPr>
            <a:lvl5pPr marL="0" marR="0" indent="0" algn="l" rtl="0">
              <a:lnSpc>
                <a:spcPct val="100000"/>
              </a:lnSpc>
              <a:spcBef>
                <a:spcPts val="360"/>
              </a:spcBef>
              <a:spcAft>
                <a:spcPts val="0"/>
              </a:spcAft>
              <a:buFont typeface="Arial"/>
              <a:buNone/>
              <a:defRPr/>
            </a:lvl5pPr>
            <a:lvl6pPr marL="0" marR="0" indent="0" algn="l" rtl="0">
              <a:lnSpc>
                <a:spcPct val="100000"/>
              </a:lnSpc>
              <a:spcBef>
                <a:spcPts val="360"/>
              </a:spcBef>
              <a:spcAft>
                <a:spcPts val="0"/>
              </a:spcAft>
              <a:buFont typeface="Arial"/>
              <a:buNone/>
              <a:defRPr/>
            </a:lvl6pPr>
            <a:lvl7pPr marL="0" marR="0" indent="0" algn="l" rtl="0">
              <a:lnSpc>
                <a:spcPct val="100000"/>
              </a:lnSpc>
              <a:spcBef>
                <a:spcPts val="360"/>
              </a:spcBef>
              <a:spcAft>
                <a:spcPts val="0"/>
              </a:spcAft>
              <a:buFont typeface="Arial"/>
              <a:buNone/>
              <a:defRPr/>
            </a:lvl7pPr>
            <a:lvl8pPr marL="0" marR="0" indent="0" algn="l" rtl="0">
              <a:lnSpc>
                <a:spcPct val="100000"/>
              </a:lnSpc>
              <a:spcBef>
                <a:spcPts val="360"/>
              </a:spcBef>
              <a:spcAft>
                <a:spcPts val="0"/>
              </a:spcAft>
              <a:buFont typeface="Arial"/>
              <a:buNone/>
              <a:defRPr/>
            </a:lvl8pPr>
            <a:lvl9pPr marL="0" marR="0" indent="0" algn="l" rtl="0">
              <a:lnSpc>
                <a:spcPct val="100000"/>
              </a:lnSpc>
              <a:spcBef>
                <a:spcPts val="360"/>
              </a:spcBef>
              <a:spcAft>
                <a:spcPts val="0"/>
              </a:spcAft>
              <a:buFont typeface="Arial"/>
              <a:buNone/>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hyperlink" Target="http://youtu.be/MYOmjQO_UMw"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hyperlink" Target="http://www.history.com/topics/dust-bow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7.xml"/><Relationship Id="rId1" Type="http://schemas.openxmlformats.org/officeDocument/2006/relationships/slideLayout" Target="../slideLayouts/slideLayout9.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ctrTitle"/>
          </p:nvPr>
        </p:nvSpPr>
        <p:spPr>
          <a:xfrm>
            <a:off x="685800" y="381000"/>
            <a:ext cx="7772400" cy="1470023"/>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Of Mice and Men	</a:t>
            </a:r>
          </a:p>
          <a:p>
            <a:pPr marL="0" marR="0" lvl="0" indent="0" algn="ctr" rtl="0">
              <a:lnSpc>
                <a:spcPct val="100000"/>
              </a:lnSpc>
              <a:spcBef>
                <a:spcPts val="0"/>
              </a:spcBef>
              <a:spcAft>
                <a:spcPts val="0"/>
              </a:spcAft>
              <a:buClr>
                <a:schemeClr val="dk2"/>
              </a:buClr>
              <a:buFont typeface="Arial"/>
              <a:buNone/>
            </a:pPr>
            <a:endParaRPr sz="4400" b="0" i="0" u="none" strike="noStrike" cap="none" baseline="0">
              <a:solidFill>
                <a:schemeClr val="dk2"/>
              </a:solidFill>
              <a:latin typeface="Arial"/>
              <a:ea typeface="Arial"/>
              <a:cs typeface="Arial"/>
              <a:sym typeface="Arial"/>
              <a:rtl val="0"/>
            </a:endParaRPr>
          </a:p>
        </p:txBody>
      </p:sp>
      <p:pic>
        <p:nvPicPr>
          <p:cNvPr id="41" name="Shape 41"/>
          <p:cNvPicPr preferRelativeResize="0"/>
          <p:nvPr/>
        </p:nvPicPr>
        <p:blipFill rotWithShape="1">
          <a:blip r:embed="rId3">
            <a:alphaModFix/>
          </a:blip>
          <a:srcRect/>
          <a:stretch/>
        </p:blipFill>
        <p:spPr>
          <a:xfrm>
            <a:off x="1295400" y="1600200"/>
            <a:ext cx="6629400" cy="3962399"/>
          </a:xfrm>
          <a:prstGeom prst="rect">
            <a:avLst/>
          </a:prstGeom>
          <a:noFill/>
          <a:ln>
            <a:noFill/>
          </a:ln>
        </p:spPr>
      </p:pic>
      <p:sp>
        <p:nvSpPr>
          <p:cNvPr id="42" name="Shape 42"/>
          <p:cNvSpPr txBox="1"/>
          <p:nvPr/>
        </p:nvSpPr>
        <p:spPr>
          <a:xfrm>
            <a:off x="2155125" y="5734800"/>
            <a:ext cx="3962399" cy="946200"/>
          </a:xfrm>
          <a:prstGeom prst="rect">
            <a:avLst/>
          </a:prstGeom>
          <a:noFill/>
          <a:ln>
            <a:noFill/>
          </a:ln>
        </p:spPr>
        <p:txBody>
          <a:bodyPr lIns="91425" tIns="45700" rIns="91425" bIns="45700" anchor="t" anchorCtr="0">
            <a:spAutoFit/>
          </a:bodyPr>
          <a:lstStyle/>
          <a:p>
            <a:pPr marL="342900" marR="0" lvl="0" indent="-342900" algn="ctr" rtl="0">
              <a:lnSpc>
                <a:spcPct val="100000"/>
              </a:lnSpc>
              <a:spcBef>
                <a:spcPts val="0"/>
              </a:spcBef>
              <a:spcAft>
                <a:spcPts val="0"/>
              </a:spcAft>
              <a:buClr>
                <a:schemeClr val="lt1"/>
              </a:buClr>
              <a:buSzPct val="25000"/>
              <a:buFont typeface="Arial"/>
              <a:buNone/>
            </a:pPr>
            <a:r>
              <a:rPr lang="en-US" sz="2800" b="0" i="0" u="none" strike="noStrike" cap="none" baseline="0">
                <a:solidFill>
                  <a:srgbClr val="000000"/>
                </a:solidFill>
                <a:latin typeface="Arial"/>
                <a:ea typeface="Arial"/>
                <a:cs typeface="Arial"/>
                <a:sym typeface="Arial"/>
                <a:rtl val="0"/>
              </a:rPr>
              <a:t>Culture and Times of the Dust Bowl Era</a:t>
            </a:r>
          </a:p>
        </p:txBody>
      </p:sp>
      <p:sp>
        <p:nvSpPr>
          <p:cNvPr id="43" name="Shape 43"/>
          <p:cNvSpPr/>
          <p:nvPr/>
        </p:nvSpPr>
        <p:spPr>
          <a:xfrm>
            <a:off x="195100" y="71350"/>
            <a:ext cx="1960032" cy="1470023"/>
          </a:xfrm>
          <a:prstGeom prst="rect">
            <a:avLst/>
          </a:prstGeom>
          <a:blipFill rotWithShape="1">
            <a:blip r:embed="rId4">
              <a:alphaModFix/>
            </a:blip>
            <a:stretch>
              <a:fillRect/>
            </a:stretch>
          </a:blipFill>
          <a:ln>
            <a:noFill/>
          </a:ln>
        </p:spPr>
        <p:txBody>
          <a:bodyPr lIns="91425" tIns="91425" rIns="91425" bIns="91425" anchor="ctr" anchorCtr="0">
            <a:spAutoFit/>
          </a:bodyPr>
          <a:lstStyle/>
          <a:p>
            <a:pPr>
              <a:spcBef>
                <a:spcPts val="0"/>
              </a:spcBef>
              <a:buNone/>
            </a:pPr>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Predictions</a:t>
            </a:r>
          </a:p>
        </p:txBody>
      </p:sp>
      <p:sp>
        <p:nvSpPr>
          <p:cNvPr id="110" name="Shape 110"/>
          <p:cNvSpPr txBox="1">
            <a:spLocks noGrp="1"/>
          </p:cNvSpPr>
          <p:nvPr>
            <p:ph type="body" idx="1"/>
          </p:nvPr>
        </p:nvSpPr>
        <p:spPr>
          <a:xfrm>
            <a:off x="457200" y="1295400"/>
            <a:ext cx="8229600" cy="2362200"/>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What will this novel be about based on the background information and the title of the novel?  </a:t>
            </a:r>
          </a:p>
          <a:p>
            <a:pPr marL="342900" marR="0" lvl="0" indent="-139700" algn="ctr" rtl="0">
              <a:lnSpc>
                <a:spcPct val="100000"/>
              </a:lnSpc>
              <a:spcBef>
                <a:spcPts val="640"/>
              </a:spcBef>
              <a:spcAft>
                <a:spcPts val="0"/>
              </a:spcAft>
              <a:buClr>
                <a:schemeClr val="dk1"/>
              </a:buClr>
              <a:buSzPct val="25000"/>
              <a:buFont typeface="Verdana"/>
              <a:buNone/>
            </a:pPr>
            <a:r>
              <a:rPr lang="en-US" sz="1800" b="0" i="0" u="none" strike="noStrike" cap="none" baseline="0">
                <a:solidFill>
                  <a:schemeClr val="dk1"/>
                </a:solidFill>
                <a:latin typeface="Verdana"/>
                <a:ea typeface="Verdana"/>
                <a:cs typeface="Verdana"/>
                <a:sym typeface="Verdana"/>
                <a:rtl val="0"/>
              </a:rPr>
              <a:t>Text </a:t>
            </a:r>
            <a:r>
              <a:rPr lang="en-US" sz="1800" b="1" i="0" u="none" strike="noStrike" cap="none" baseline="0">
                <a:solidFill>
                  <a:srgbClr val="FF0000"/>
                </a:solidFill>
                <a:latin typeface="Arial"/>
                <a:ea typeface="Arial"/>
                <a:cs typeface="Arial"/>
                <a:sym typeface="Arial"/>
                <a:rtl val="0"/>
              </a:rPr>
              <a:t>182039</a:t>
            </a:r>
            <a:r>
              <a:rPr lang="en-US" sz="1800" b="0" i="0" u="none" strike="noStrike" cap="none" baseline="0">
                <a:solidFill>
                  <a:schemeClr val="dk1"/>
                </a:solidFill>
                <a:latin typeface="Verdana"/>
                <a:ea typeface="Verdana"/>
                <a:cs typeface="Verdana"/>
                <a:sym typeface="Verdana"/>
                <a:rtl val="0"/>
              </a:rPr>
              <a:t> and your message to </a:t>
            </a:r>
            <a:r>
              <a:rPr lang="en-US" sz="1800" b="1" i="0" u="none" strike="noStrike" cap="none" baseline="0">
                <a:solidFill>
                  <a:srgbClr val="FF0000"/>
                </a:solidFill>
                <a:latin typeface="Verdana"/>
                <a:ea typeface="Verdana"/>
                <a:cs typeface="Verdana"/>
                <a:sym typeface="Verdana"/>
                <a:rtl val="0"/>
              </a:rPr>
              <a:t>37607</a:t>
            </a:r>
          </a:p>
          <a:p>
            <a:pPr marL="0" marR="0" lvl="0" indent="0" algn="l" rtl="0">
              <a:lnSpc>
                <a:spcPct val="100000"/>
              </a:lnSpc>
              <a:spcBef>
                <a:spcPts val="640"/>
              </a:spcBef>
              <a:spcAft>
                <a:spcPts val="0"/>
              </a:spcAft>
              <a:buClr>
                <a:schemeClr val="dk1"/>
              </a:buClr>
              <a:buFont typeface="Arial"/>
              <a:buNone/>
            </a:pPr>
            <a:endParaRPr sz="3000" b="0" i="0" u="none" strike="noStrike" cap="none" baseline="0">
              <a:solidFill>
                <a:srgbClr val="000000"/>
              </a:solidFill>
              <a:latin typeface="Arial"/>
              <a:ea typeface="Arial"/>
              <a:cs typeface="Arial"/>
              <a:sym typeface="Arial"/>
              <a:rtl val="0"/>
            </a:endParaRPr>
          </a:p>
        </p:txBody>
      </p:sp>
      <p:pic>
        <p:nvPicPr>
          <p:cNvPr id="111" name="Shape 111"/>
          <p:cNvPicPr preferRelativeResize="0"/>
          <p:nvPr/>
        </p:nvPicPr>
        <p:blipFill>
          <a:blip r:embed="rId3">
            <a:alphaModFix/>
          </a:blip>
          <a:stretch>
            <a:fillRect/>
          </a:stretch>
        </p:blipFill>
        <p:spPr>
          <a:xfrm>
            <a:off x="2762100" y="3190875"/>
            <a:ext cx="3549774" cy="3667125"/>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Literary Devices/Themes</a:t>
            </a:r>
          </a:p>
        </p:txBody>
      </p:sp>
      <p:sp>
        <p:nvSpPr>
          <p:cNvPr id="118" name="Shape 118"/>
          <p:cNvSpPr txBox="1">
            <a:spLocks noGrp="1"/>
          </p:cNvSpPr>
          <p:nvPr>
            <p:ph type="body" idx="1"/>
          </p:nvPr>
        </p:nvSpPr>
        <p:spPr>
          <a:xfrm>
            <a:off x="457200" y="1088150"/>
            <a:ext cx="8558700" cy="4800600"/>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Symbolism</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Character:</a:t>
            </a:r>
          </a:p>
          <a:p>
            <a:pPr marL="742950" marR="0" lvl="1" indent="-285750" algn="l" rtl="0">
              <a:lnSpc>
                <a:spcPct val="100000"/>
              </a:lnSpc>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tl val="0"/>
              </a:rPr>
              <a:t>Archetypes </a:t>
            </a:r>
          </a:p>
          <a:p>
            <a:pPr marL="742950" marR="0" lvl="1" indent="-285750" algn="l" rtl="0">
              <a:lnSpc>
                <a:spcPct val="100000"/>
              </a:lnSpc>
              <a:spcBef>
                <a:spcPts val="56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tl val="0"/>
              </a:rPr>
              <a:t>Foils</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Plot</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Irony</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Foreshadowing</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Setting</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Friendship </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Paradox of the American Dream</a:t>
            </a:r>
          </a:p>
          <a:p>
            <a:pPr marL="342900" marR="0" lvl="0" indent="-139700" algn="l" rtl="0">
              <a:lnSpc>
                <a:spcPct val="100000"/>
              </a:lnSpc>
              <a:spcBef>
                <a:spcPts val="640"/>
              </a:spcBef>
              <a:spcAft>
                <a:spcPts val="0"/>
              </a:spcAft>
              <a:buClr>
                <a:schemeClr val="dk1"/>
              </a:buClr>
              <a:buFont typeface="Arial"/>
              <a:buNone/>
            </a:pPr>
            <a:endParaRPr sz="3000" b="0" i="0" u="none" strike="noStrike" cap="none" baseline="0">
              <a:solidFill>
                <a:srgbClr val="000000"/>
              </a:solidFill>
              <a:latin typeface="Arial"/>
              <a:ea typeface="Arial"/>
              <a:cs typeface="Arial"/>
              <a:sym typeface="Arial"/>
              <a:rtl val="0"/>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0" y="2"/>
            <a:ext cx="8229600" cy="841200"/>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en-US" sz="3600" b="1" i="0" u="none" strike="noStrike" cap="none" baseline="0">
                <a:solidFill>
                  <a:schemeClr val="dk1"/>
                </a:solidFill>
                <a:latin typeface="Arial"/>
                <a:ea typeface="Arial"/>
                <a:cs typeface="Arial"/>
                <a:sym typeface="Arial"/>
                <a:rtl val="0"/>
              </a:rPr>
              <a:t>Important Characters</a:t>
            </a:r>
          </a:p>
        </p:txBody>
      </p:sp>
      <p:sp>
        <p:nvSpPr>
          <p:cNvPr id="125" name="Shape 125"/>
          <p:cNvSpPr txBox="1">
            <a:spLocks noGrp="1"/>
          </p:cNvSpPr>
          <p:nvPr>
            <p:ph type="body" idx="1"/>
          </p:nvPr>
        </p:nvSpPr>
        <p:spPr>
          <a:xfrm>
            <a:off x="91450" y="640075"/>
            <a:ext cx="8864999" cy="6263699"/>
          </a:xfrm>
          <a:prstGeom prst="rect">
            <a:avLst/>
          </a:prstGeom>
          <a:noFill/>
          <a:ln>
            <a:noFill/>
          </a:ln>
        </p:spPr>
        <p:txBody>
          <a:bodyPr lIns="91425" tIns="91425" rIns="91425" bIns="91425" anchor="t" anchorCtr="0">
            <a:spAutoFit/>
          </a:bodyPr>
          <a:lstStyle/>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George Milton- brother figure to Lennie, migrant worker, quick witted, small but intense</a:t>
            </a:r>
          </a:p>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Lennie Small- large, childlike migrant worker depends on George to look out for him; doesn’t know his own strength</a:t>
            </a:r>
          </a:p>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Candy- aging ranch worker, missing a hand, worries about his future</a:t>
            </a:r>
          </a:p>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Curley’s Wife- only female in the story; often referred to as a “tramp”, “tart”, or “looloo”</a:t>
            </a:r>
          </a:p>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Slim- advice giver, “prince” of the ranch, respected, highly skilled  </a:t>
            </a:r>
          </a:p>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Crooks- stable hand, only black character in novel, bitter yet funny, named Crooks for his crooked back.</a:t>
            </a:r>
          </a:p>
          <a:p>
            <a:pPr marL="457200" marR="0" lvl="0" indent="-393700" algn="l" rtl="0">
              <a:lnSpc>
                <a:spcPct val="100000"/>
              </a:lnSpc>
              <a:spcBef>
                <a:spcPts val="0"/>
              </a:spcBef>
              <a:spcAft>
                <a:spcPts val="0"/>
              </a:spcAft>
              <a:buClr>
                <a:schemeClr val="dk1"/>
              </a:buClr>
              <a:buSzPct val="100000"/>
              <a:buFont typeface="Arial"/>
              <a:buChar char="❏"/>
            </a:pPr>
            <a:r>
              <a:rPr lang="en-US" sz="2500" b="0" i="0" u="none" strike="noStrike" cap="none" baseline="0">
                <a:solidFill>
                  <a:srgbClr val="000000"/>
                </a:solidFill>
                <a:latin typeface="Arial"/>
                <a:ea typeface="Arial"/>
                <a:cs typeface="Arial"/>
                <a:sym typeface="Arial"/>
                <a:rtl val="0"/>
              </a:rPr>
              <a:t>Curley- The boss’ son, confrontational and mean with Napoleon complex</a:t>
            </a:r>
          </a:p>
          <a:p>
            <a:pPr marL="0" marR="0" lvl="0" indent="0" algn="l" rtl="0">
              <a:lnSpc>
                <a:spcPct val="100000"/>
              </a:lnSpc>
              <a:spcBef>
                <a:spcPts val="0"/>
              </a:spcBef>
              <a:spcAft>
                <a:spcPts val="0"/>
              </a:spcAft>
              <a:buClr>
                <a:schemeClr val="dk1"/>
              </a:buClr>
              <a:buFont typeface="Arial"/>
              <a:buNone/>
            </a:pPr>
            <a:endParaRPr sz="2400" b="0" i="0" u="none" strike="noStrike" cap="none" baseline="0">
              <a:solidFill>
                <a:srgbClr val="000000"/>
              </a:solidFill>
              <a:latin typeface="Arial"/>
              <a:ea typeface="Arial"/>
              <a:cs typeface="Arial"/>
              <a:sym typeface="Arial"/>
              <a:rtl val="0"/>
            </a:endParaRPr>
          </a:p>
        </p:txBody>
      </p:sp>
      <p:sp>
        <p:nvSpPr>
          <p:cNvPr id="126" name="Shape 126"/>
          <p:cNvSpPr/>
          <p:nvPr/>
        </p:nvSpPr>
        <p:spPr>
          <a:xfrm>
            <a:off x="6866650" y="5837775"/>
            <a:ext cx="2089798" cy="907799"/>
          </a:xfrm>
          <a:prstGeom prst="rect">
            <a:avLst/>
          </a:prstGeom>
          <a:blipFill rotWithShape="1">
            <a:blip r:embed="rId3">
              <a:alphaModFix/>
            </a:blip>
            <a:stretch>
              <a:fillRect/>
            </a:stretch>
          </a:blipFill>
          <a:ln>
            <a:noFill/>
          </a:ln>
        </p:spPr>
        <p:txBody>
          <a:bodyPr lIns="91425" tIns="91425" rIns="91425" bIns="91425" anchor="ctr" anchorCtr="0">
            <a:spAutoFit/>
          </a:bodyPr>
          <a:lstStyle/>
          <a:p>
            <a:pPr>
              <a:spcBef>
                <a:spcPts val="0"/>
              </a:spcBef>
              <a:buNone/>
            </a:pPr>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Essential Questions</a:t>
            </a:r>
          </a:p>
        </p:txBody>
      </p:sp>
      <p:sp>
        <p:nvSpPr>
          <p:cNvPr id="50" name="Shape 50"/>
          <p:cNvSpPr txBox="1">
            <a:spLocks noGrp="1"/>
          </p:cNvSpPr>
          <p:nvPr>
            <p:ph type="body" idx="1"/>
          </p:nvPr>
        </p:nvSpPr>
        <p:spPr>
          <a:xfrm>
            <a:off x="491800" y="1245625"/>
            <a:ext cx="8229600" cy="4526100"/>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How does society, past and present, treat individuals who are mentally challenged? </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Why is brotherhood important among men? </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How do characters in novels represent people in our lives and society?  </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How and why do people seek companionship?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2100" y="11"/>
            <a:ext cx="8229600" cy="1143000"/>
          </a:xfrm>
          <a:prstGeom prst="rect">
            <a:avLst/>
          </a:prstGeom>
          <a:noFill/>
          <a:ln>
            <a:noFill/>
          </a:ln>
        </p:spPr>
        <p:txBody>
          <a:bodyPr lIns="91425" tIns="91425" rIns="91425" bIns="91425" anchor="ctr" anchorCtr="0">
            <a:spAutoFit/>
          </a:bodyPr>
          <a:lstStyle/>
          <a:p>
            <a:pPr marL="0" marR="0" lvl="0" indent="0" algn="ctr" rtl="0">
              <a:lnSpc>
                <a:spcPct val="100000"/>
              </a:lnSpc>
              <a:spcBef>
                <a:spcPts val="0"/>
              </a:spcBef>
              <a:spcAft>
                <a:spcPts val="0"/>
              </a:spcAft>
              <a:buClr>
                <a:schemeClr val="dk1"/>
              </a:buClr>
              <a:buSzPct val="25000"/>
              <a:buFont typeface="Arial"/>
              <a:buNone/>
            </a:pPr>
            <a:r>
              <a:rPr lang="en-US" sz="3600" b="1" i="0" u="none" strike="noStrike" cap="none" baseline="0">
                <a:solidFill>
                  <a:schemeClr val="dk1"/>
                </a:solidFill>
                <a:latin typeface="Arial"/>
                <a:ea typeface="Arial"/>
                <a:cs typeface="Arial"/>
                <a:sym typeface="Arial"/>
                <a:rtl val="0"/>
              </a:rPr>
              <a:t>Anticipation Guide</a:t>
            </a:r>
          </a:p>
          <a:p>
            <a:pPr marL="0" marR="0" lvl="0" indent="0" algn="ctr" rtl="0">
              <a:lnSpc>
                <a:spcPct val="100000"/>
              </a:lnSpc>
              <a:spcBef>
                <a:spcPts val="0"/>
              </a:spcBef>
              <a:spcAft>
                <a:spcPts val="0"/>
              </a:spcAft>
              <a:buClr>
                <a:schemeClr val="dk1"/>
              </a:buClr>
              <a:buSzPct val="25000"/>
              <a:buFont typeface="Arial"/>
              <a:buNone/>
            </a:pPr>
            <a:r>
              <a:rPr lang="en-US" sz="3600" b="1" i="0" u="none" strike="noStrike" cap="none" baseline="0">
                <a:solidFill>
                  <a:schemeClr val="dk1"/>
                </a:solidFill>
                <a:latin typeface="Arial"/>
                <a:ea typeface="Arial"/>
                <a:cs typeface="Arial"/>
                <a:sym typeface="Arial"/>
                <a:rtl val="0"/>
              </a:rPr>
              <a:t>Poll Everywhere </a:t>
            </a:r>
            <a:r>
              <a:rPr lang="en-US" sz="3600" b="1" i="0" u="none" strike="noStrike" cap="none" baseline="0">
                <a:solidFill>
                  <a:srgbClr val="4C1130"/>
                </a:solidFill>
                <a:latin typeface="Arial"/>
                <a:ea typeface="Arial"/>
                <a:cs typeface="Arial"/>
                <a:sym typeface="Arial"/>
                <a:rtl val="0"/>
              </a:rPr>
              <a:t>Text #37607</a:t>
            </a:r>
          </a:p>
        </p:txBody>
      </p:sp>
      <p:sp>
        <p:nvSpPr>
          <p:cNvPr id="57" name="Shape 57"/>
          <p:cNvSpPr txBox="1">
            <a:spLocks noGrp="1"/>
          </p:cNvSpPr>
          <p:nvPr>
            <p:ph type="body" idx="1"/>
          </p:nvPr>
        </p:nvSpPr>
        <p:spPr>
          <a:xfrm>
            <a:off x="42100" y="1143000"/>
            <a:ext cx="8995199" cy="5637298"/>
          </a:xfrm>
          <a:prstGeom prst="rect">
            <a:avLst/>
          </a:prstGeom>
          <a:noFill/>
          <a:ln>
            <a:noFill/>
          </a:ln>
        </p:spPr>
        <p:txBody>
          <a:bodyPr lIns="91425" tIns="91425" rIns="91425" bIns="91425" anchor="t" anchorCtr="0">
            <a:spAutoFit/>
          </a:bodyPr>
          <a:lstStyle/>
          <a:p>
            <a:pPr marL="0" marR="0" lvl="0" indent="0" algn="l" rtl="0">
              <a:lnSpc>
                <a:spcPct val="75000"/>
              </a:lnSpc>
              <a:spcBef>
                <a:spcPts val="0"/>
              </a:spcBef>
              <a:spcAft>
                <a:spcPts val="0"/>
              </a:spcAft>
              <a:buClr>
                <a:schemeClr val="dk1"/>
              </a:buClr>
              <a:buFont typeface="Arial"/>
              <a:buNone/>
            </a:pPr>
            <a:endParaRPr sz="1200" b="0" i="0" u="none" strike="noStrike" cap="none" baseline="0">
              <a:solidFill>
                <a:srgbClr val="000000"/>
              </a:solidFill>
              <a:latin typeface="Arial"/>
              <a:ea typeface="Arial"/>
              <a:cs typeface="Arial"/>
              <a:sym typeface="Arial"/>
              <a:rtl val="0"/>
            </a:endParaRPr>
          </a:p>
          <a:p>
            <a:pPr marL="457200" marR="0" lvl="0" indent="-419100" algn="l" rtl="0">
              <a:lnSpc>
                <a:spcPct val="100000"/>
              </a:lnSpc>
              <a:spcBef>
                <a:spcPts val="0"/>
              </a:spcBef>
              <a:spcAft>
                <a:spcPts val="0"/>
              </a:spcAft>
              <a:buClr>
                <a:schemeClr val="dk1"/>
              </a:buClr>
              <a:buSzPct val="100000"/>
              <a:buFont typeface="Arial"/>
              <a:buAutoNum type="arabicPeriod"/>
            </a:pPr>
            <a:r>
              <a:rPr lang="en-US" sz="3000" b="0" i="0" u="none" strike="noStrike" cap="none" baseline="0">
                <a:solidFill>
                  <a:srgbClr val="000000"/>
                </a:solidFill>
                <a:latin typeface="Arial"/>
                <a:ea typeface="Arial"/>
                <a:cs typeface="Arial"/>
                <a:sym typeface="Arial"/>
                <a:rtl val="0"/>
              </a:rPr>
              <a:t>A true friend will tell you the truth no matter what.</a:t>
            </a:r>
          </a:p>
          <a:p>
            <a:pPr marL="0" marR="0" lvl="0" indent="0" algn="l" rtl="0">
              <a:lnSpc>
                <a:spcPct val="100000"/>
              </a:lnSpc>
              <a:spcBef>
                <a:spcPts val="0"/>
              </a:spcBef>
              <a:spcAft>
                <a:spcPts val="0"/>
              </a:spcAft>
              <a:buClr>
                <a:schemeClr val="dk1"/>
              </a:buClr>
              <a:buSzPct val="25000"/>
              <a:buFont typeface="Arial"/>
              <a:buNone/>
            </a:pPr>
            <a:r>
              <a:rPr lang="en-US" sz="3000" b="0" i="0" u="none" strike="noStrike" cap="none" baseline="0">
                <a:solidFill>
                  <a:srgbClr val="FF0000"/>
                </a:solidFill>
                <a:latin typeface="Arial"/>
                <a:ea typeface="Arial"/>
                <a:cs typeface="Arial"/>
                <a:sym typeface="Arial"/>
                <a:rtl val="0"/>
              </a:rPr>
              <a:t>True- 395531</a:t>
            </a:r>
            <a:r>
              <a:rPr lang="en-US" sz="3000" b="0" i="0" u="none" strike="noStrike" cap="none" baseline="0">
                <a:solidFill>
                  <a:srgbClr val="000000"/>
                </a:solidFill>
                <a:latin typeface="Arial"/>
                <a:ea typeface="Arial"/>
                <a:cs typeface="Arial"/>
                <a:sym typeface="Arial"/>
                <a:rtl val="0"/>
              </a:rPr>
              <a:t>  or </a:t>
            </a:r>
            <a:r>
              <a:rPr lang="en-US" sz="3000" b="0" i="0" u="none" strike="noStrike" cap="none" baseline="0">
                <a:solidFill>
                  <a:srgbClr val="0000FF"/>
                </a:solidFill>
                <a:latin typeface="Arial"/>
                <a:ea typeface="Arial"/>
                <a:cs typeface="Arial"/>
                <a:sym typeface="Arial"/>
                <a:rtl val="0"/>
              </a:rPr>
              <a:t>False-395532</a:t>
            </a:r>
          </a:p>
          <a:p>
            <a:pPr marL="0" marR="0" lvl="0" indent="0" algn="l" rtl="0">
              <a:lnSpc>
                <a:spcPct val="100000"/>
              </a:lnSpc>
              <a:spcBef>
                <a:spcPts val="0"/>
              </a:spcBef>
              <a:spcAft>
                <a:spcPts val="0"/>
              </a:spcAft>
              <a:buClr>
                <a:schemeClr val="dk1"/>
              </a:buClr>
              <a:buSzPct val="25000"/>
              <a:buFont typeface="Arial"/>
              <a:buNone/>
            </a:pPr>
            <a:r>
              <a:rPr lang="en-US" sz="3000" b="0" i="0" u="none" strike="noStrike" cap="none" baseline="0">
                <a:solidFill>
                  <a:srgbClr val="000000"/>
                </a:solidFill>
                <a:latin typeface="Arial"/>
                <a:ea typeface="Arial"/>
                <a:cs typeface="Arial"/>
                <a:sym typeface="Arial"/>
                <a:rtl val="0"/>
              </a:rPr>
              <a:t>2. Being rich is more important than having friends. </a:t>
            </a:r>
            <a:r>
              <a:rPr lang="en-US" sz="3000" b="0" i="0" u="none" strike="noStrike" cap="none" baseline="0">
                <a:solidFill>
                  <a:srgbClr val="FF0000"/>
                </a:solidFill>
                <a:latin typeface="Arial"/>
                <a:ea typeface="Arial"/>
                <a:cs typeface="Arial"/>
                <a:sym typeface="Arial"/>
                <a:rtl val="0"/>
              </a:rPr>
              <a:t>True- 396361</a:t>
            </a:r>
            <a:r>
              <a:rPr lang="en-US" sz="3000" b="0" i="0" u="none" strike="noStrike" cap="none" baseline="0">
                <a:solidFill>
                  <a:srgbClr val="000000"/>
                </a:solidFill>
                <a:latin typeface="Arial"/>
                <a:ea typeface="Arial"/>
                <a:cs typeface="Arial"/>
                <a:sym typeface="Arial"/>
                <a:rtl val="0"/>
              </a:rPr>
              <a:t>  or  </a:t>
            </a:r>
            <a:r>
              <a:rPr lang="en-US" sz="3000" b="0" i="0" u="none" strike="noStrike" cap="none" baseline="0">
                <a:solidFill>
                  <a:srgbClr val="0000FF"/>
                </a:solidFill>
                <a:latin typeface="Arial"/>
                <a:ea typeface="Arial"/>
                <a:cs typeface="Arial"/>
                <a:sym typeface="Arial"/>
                <a:rtl val="0"/>
              </a:rPr>
              <a:t>False- 396366</a:t>
            </a:r>
          </a:p>
          <a:p>
            <a:pPr marL="0" marR="0" lvl="0" indent="0" algn="l" rtl="0">
              <a:lnSpc>
                <a:spcPct val="100000"/>
              </a:lnSpc>
              <a:spcBef>
                <a:spcPts val="0"/>
              </a:spcBef>
              <a:spcAft>
                <a:spcPts val="0"/>
              </a:spcAft>
              <a:buClr>
                <a:schemeClr val="dk1"/>
              </a:buClr>
              <a:buSzPct val="25000"/>
              <a:buFont typeface="Arial"/>
              <a:buNone/>
            </a:pPr>
            <a:r>
              <a:rPr lang="en-US" sz="3000" b="0" i="0" u="none" strike="noStrike" cap="none" baseline="0">
                <a:solidFill>
                  <a:srgbClr val="000000"/>
                </a:solidFill>
                <a:latin typeface="Arial"/>
                <a:ea typeface="Arial"/>
                <a:cs typeface="Arial"/>
                <a:sym typeface="Arial"/>
                <a:rtl val="0"/>
              </a:rPr>
              <a:t>3. People should be treated differently because of their mental or physical handicaps. </a:t>
            </a:r>
          </a:p>
          <a:p>
            <a:pPr marL="0" marR="0" lvl="0" indent="0" algn="l" rtl="0">
              <a:lnSpc>
                <a:spcPct val="100000"/>
              </a:lnSpc>
              <a:spcBef>
                <a:spcPts val="0"/>
              </a:spcBef>
              <a:spcAft>
                <a:spcPts val="0"/>
              </a:spcAft>
              <a:buClr>
                <a:schemeClr val="dk1"/>
              </a:buClr>
              <a:buSzPct val="25000"/>
              <a:buFont typeface="Arial"/>
              <a:buNone/>
            </a:pPr>
            <a:r>
              <a:rPr lang="en-US" sz="3000" b="0" i="0" u="none" strike="noStrike" cap="none" baseline="0">
                <a:solidFill>
                  <a:srgbClr val="FF0000"/>
                </a:solidFill>
                <a:latin typeface="Arial"/>
                <a:ea typeface="Arial"/>
                <a:cs typeface="Arial"/>
                <a:sym typeface="Arial"/>
                <a:rtl val="0"/>
              </a:rPr>
              <a:t>True- 396863</a:t>
            </a:r>
            <a:r>
              <a:rPr lang="en-US" sz="3000" b="0" i="0" u="none" strike="noStrike" cap="none" baseline="0">
                <a:solidFill>
                  <a:srgbClr val="000000"/>
                </a:solidFill>
                <a:latin typeface="Arial"/>
                <a:ea typeface="Arial"/>
                <a:cs typeface="Arial"/>
                <a:sym typeface="Arial"/>
                <a:rtl val="0"/>
              </a:rPr>
              <a:t>  or  </a:t>
            </a:r>
            <a:r>
              <a:rPr lang="en-US" sz="3000" b="0" i="0" u="none" strike="noStrike" cap="none" baseline="0">
                <a:solidFill>
                  <a:srgbClr val="0000FF"/>
                </a:solidFill>
                <a:latin typeface="Arial"/>
                <a:ea typeface="Arial"/>
                <a:cs typeface="Arial"/>
                <a:sym typeface="Arial"/>
                <a:rtl val="0"/>
              </a:rPr>
              <a:t>False- 396864</a:t>
            </a:r>
          </a:p>
          <a:p>
            <a:pPr marL="0" marR="0" lvl="0" indent="0" algn="l" rtl="0">
              <a:lnSpc>
                <a:spcPct val="100000"/>
              </a:lnSpc>
              <a:spcBef>
                <a:spcPts val="0"/>
              </a:spcBef>
              <a:spcAft>
                <a:spcPts val="0"/>
              </a:spcAft>
              <a:buClr>
                <a:schemeClr val="dk1"/>
              </a:buClr>
              <a:buSzPct val="25000"/>
              <a:buFont typeface="Arial"/>
              <a:buNone/>
            </a:pPr>
            <a:r>
              <a:rPr lang="en-US" sz="3000" b="0" i="0" u="none" strike="noStrike" cap="none" baseline="0">
                <a:solidFill>
                  <a:srgbClr val="000000"/>
                </a:solidFill>
                <a:latin typeface="Arial"/>
                <a:ea typeface="Arial"/>
                <a:cs typeface="Arial"/>
                <a:sym typeface="Arial"/>
                <a:rtl val="0"/>
              </a:rPr>
              <a:t>4. If you dream it, you can achieve it. </a:t>
            </a:r>
          </a:p>
          <a:p>
            <a:pPr marL="0" marR="0" lvl="0" indent="0" algn="l" rtl="0">
              <a:lnSpc>
                <a:spcPct val="100000"/>
              </a:lnSpc>
              <a:spcBef>
                <a:spcPts val="0"/>
              </a:spcBef>
              <a:spcAft>
                <a:spcPts val="0"/>
              </a:spcAft>
              <a:buClr>
                <a:schemeClr val="dk1"/>
              </a:buClr>
              <a:buSzPct val="25000"/>
              <a:buFont typeface="Arial"/>
              <a:buNone/>
            </a:pPr>
            <a:r>
              <a:rPr lang="en-US" sz="3000" b="0" i="0" u="none" strike="noStrike" cap="none" baseline="0">
                <a:solidFill>
                  <a:srgbClr val="FF0000"/>
                </a:solidFill>
                <a:latin typeface="Arial"/>
                <a:ea typeface="Arial"/>
                <a:cs typeface="Arial"/>
                <a:sym typeface="Arial"/>
                <a:rtl val="0"/>
              </a:rPr>
              <a:t>True- 396911</a:t>
            </a:r>
            <a:r>
              <a:rPr lang="en-US" sz="3000" b="0" i="0" u="none" strike="noStrike" cap="none" baseline="0">
                <a:solidFill>
                  <a:srgbClr val="000000"/>
                </a:solidFill>
                <a:latin typeface="Arial"/>
                <a:ea typeface="Arial"/>
                <a:cs typeface="Arial"/>
                <a:sym typeface="Arial"/>
                <a:rtl val="0"/>
              </a:rPr>
              <a:t>  or  </a:t>
            </a:r>
            <a:r>
              <a:rPr lang="en-US" sz="3000" b="0" i="0" u="none" strike="noStrike" cap="none" baseline="0">
                <a:solidFill>
                  <a:srgbClr val="0000FF"/>
                </a:solidFill>
                <a:latin typeface="Arial"/>
                <a:ea typeface="Arial"/>
                <a:cs typeface="Arial"/>
                <a:sym typeface="Arial"/>
                <a:rtl val="0"/>
              </a:rPr>
              <a:t>False- 396912</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The Dust Bowl</a:t>
            </a:r>
          </a:p>
        </p:txBody>
      </p:sp>
      <p:sp>
        <p:nvSpPr>
          <p:cNvPr id="63" name="Shape 63"/>
          <p:cNvSpPr txBox="1">
            <a:spLocks noGrp="1"/>
          </p:cNvSpPr>
          <p:nvPr>
            <p:ph type="body" idx="1"/>
          </p:nvPr>
        </p:nvSpPr>
        <p:spPr>
          <a:xfrm>
            <a:off x="662025" y="4879775"/>
            <a:ext cx="7606500" cy="1173299"/>
          </a:xfrm>
          <a:prstGeom prst="rect">
            <a:avLst/>
          </a:prstGeom>
          <a:noFill/>
          <a:ln>
            <a:noFill/>
          </a:ln>
        </p:spPr>
        <p:txBody>
          <a:bodyPr lIns="91425" tIns="45700" rIns="91425" bIns="45700" anchor="t" anchorCtr="0">
            <a:spAutoFit/>
          </a:bodyPr>
          <a:lstStyle/>
          <a:p>
            <a:pPr marL="342900" marR="0" lvl="0" indent="-342900" algn="l" rtl="0">
              <a:lnSpc>
                <a:spcPct val="80000"/>
              </a:lnSpc>
              <a:spcBef>
                <a:spcPts val="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tl val="0"/>
              </a:rPr>
              <a:t>1930’s during Great Depression</a:t>
            </a:r>
          </a:p>
          <a:p>
            <a:pPr marL="342900" marR="0" lvl="0" indent="-342900" algn="l" rtl="0">
              <a:lnSpc>
                <a:spcPct val="80000"/>
              </a:lnSpc>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tl val="0"/>
              </a:rPr>
              <a:t>A Decade of Dust: </a:t>
            </a:r>
            <a:r>
              <a:rPr lang="en-US" sz="2400" b="0" i="0" u="sng" strike="noStrike" cap="none" baseline="0">
                <a:solidFill>
                  <a:schemeClr val="hlink"/>
                </a:solidFill>
                <a:latin typeface="Arial"/>
                <a:ea typeface="Arial"/>
                <a:cs typeface="Arial"/>
                <a:sym typeface="Arial"/>
                <a:hlinkClick r:id="rId3"/>
                <a:rtl val="0"/>
              </a:rPr>
              <a:t>http://youtu.be/MYOmjQO_UMw</a:t>
            </a:r>
          </a:p>
          <a:p>
            <a:pPr marL="342900" marR="0" lvl="0" indent="-342900" algn="l" rtl="0">
              <a:lnSpc>
                <a:spcPct val="80000"/>
              </a:lnSpc>
              <a:spcBef>
                <a:spcPts val="480"/>
              </a:spcBef>
              <a:spcAft>
                <a:spcPts val="0"/>
              </a:spcAft>
              <a:buClr>
                <a:schemeClr val="dk1"/>
              </a:buClr>
              <a:buSzPct val="120000"/>
              <a:buFont typeface="Arial"/>
              <a:buChar char="•"/>
            </a:pPr>
            <a:r>
              <a:rPr lang="en-US" sz="2000" u="sng">
                <a:solidFill>
                  <a:srgbClr val="4B94B3"/>
                </a:solidFill>
                <a:latin typeface="Trebuchet MS"/>
                <a:ea typeface="Trebuchet MS"/>
                <a:cs typeface="Trebuchet MS"/>
                <a:sym typeface="Trebuchet MS"/>
                <a:hlinkClick r:id="rId4"/>
                <a:rtl val="0"/>
              </a:rPr>
              <a:t>http://www.history.com/topics/dust-bowl</a:t>
            </a:r>
          </a:p>
          <a:p>
            <a:pPr marL="342900" marR="0" lvl="0" indent="-342900" algn="l" rtl="0">
              <a:lnSpc>
                <a:spcPct val="80000"/>
              </a:lnSpc>
              <a:spcBef>
                <a:spcPts val="480"/>
              </a:spcBef>
              <a:spcAft>
                <a:spcPts val="0"/>
              </a:spcAft>
              <a:buClr>
                <a:schemeClr val="dk1"/>
              </a:buClr>
              <a:buSzPct val="100000"/>
              <a:buFont typeface="Arial"/>
              <a:buChar char="•"/>
            </a:pPr>
            <a:r>
              <a:rPr lang="en-US" sz="2400" b="0" i="0" u="none" strike="noStrike" cap="none" baseline="0">
                <a:solidFill>
                  <a:schemeClr val="dk1"/>
                </a:solidFill>
                <a:latin typeface="Arial"/>
                <a:ea typeface="Arial"/>
                <a:cs typeface="Arial"/>
                <a:sym typeface="Arial"/>
                <a:rtl val="0"/>
              </a:rPr>
              <a:t>Caused by human carelessness; overworking the land</a:t>
            </a:r>
          </a:p>
        </p:txBody>
      </p:sp>
      <p:pic>
        <p:nvPicPr>
          <p:cNvPr id="64" name="Shape 64"/>
          <p:cNvPicPr preferRelativeResize="0"/>
          <p:nvPr/>
        </p:nvPicPr>
        <p:blipFill rotWithShape="1">
          <a:blip r:embed="rId5">
            <a:alphaModFix/>
          </a:blip>
          <a:srcRect/>
          <a:stretch/>
        </p:blipFill>
        <p:spPr>
          <a:xfrm>
            <a:off x="703625" y="1211075"/>
            <a:ext cx="6819899" cy="36687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457200" y="274637"/>
            <a:ext cx="8229600" cy="5851525"/>
          </a:xfrm>
          <a:prstGeom prst="rect">
            <a:avLst/>
          </a:prstGeom>
          <a:noFill/>
          <a:ln>
            <a:noFill/>
          </a:ln>
        </p:spPr>
        <p:txBody>
          <a:bodyPr lIns="91425" tIns="45700" rIns="91425" bIns="45700" anchor="t" anchorCtr="0">
            <a:spAutoFit/>
          </a:bodyPr>
          <a:lstStyle/>
          <a:p>
            <a:pPr marL="0" marR="0" lvl="0" indent="0" algn="ctr" rtl="0">
              <a:lnSpc>
                <a:spcPct val="100000"/>
              </a:lnSpc>
              <a:spcBef>
                <a:spcPts val="0"/>
              </a:spcBef>
              <a:spcAft>
                <a:spcPts val="0"/>
              </a:spcAft>
              <a:buClr>
                <a:schemeClr val="dk1"/>
              </a:buClr>
              <a:buSzPct val="25000"/>
              <a:buFont typeface="Arial"/>
              <a:buNone/>
            </a:pPr>
            <a:r>
              <a:rPr lang="en-US" sz="3000" b="0" i="0" u="none" strike="noStrike" cap="none" baseline="0">
                <a:solidFill>
                  <a:srgbClr val="000000"/>
                </a:solidFill>
                <a:latin typeface="Arial"/>
                <a:ea typeface="Arial"/>
                <a:cs typeface="Arial"/>
                <a:sym typeface="Arial"/>
                <a:rtl val="0"/>
              </a:rPr>
              <a:t>Do you think we could ever have another Dust Bowl or environmental event like it?</a:t>
            </a:r>
          </a:p>
          <a:p>
            <a:pPr marL="0" marR="0" lvl="0" indent="0" algn="ctr" rtl="0">
              <a:lnSpc>
                <a:spcPct val="75000"/>
              </a:lnSpc>
              <a:spcBef>
                <a:spcPts val="0"/>
              </a:spcBef>
              <a:spcAft>
                <a:spcPts val="0"/>
              </a:spcAft>
              <a:buClr>
                <a:schemeClr val="dk1"/>
              </a:buClr>
              <a:buSzPct val="25000"/>
              <a:buFont typeface="Verdana"/>
              <a:buNone/>
            </a:pPr>
            <a:r>
              <a:rPr lang="en-US" sz="3600" b="0" i="0" u="none" strike="noStrike" cap="none" baseline="0">
                <a:solidFill>
                  <a:srgbClr val="001D65"/>
                </a:solidFill>
                <a:latin typeface="Verdana"/>
                <a:ea typeface="Verdana"/>
                <a:cs typeface="Verdana"/>
                <a:sym typeface="Verdana"/>
                <a:rtl val="0"/>
              </a:rPr>
              <a:t>Yes </a:t>
            </a:r>
            <a:r>
              <a:rPr lang="en-US" sz="3600" b="0" i="0" u="none" strike="noStrike" cap="none" baseline="0">
                <a:solidFill>
                  <a:srgbClr val="FF0000"/>
                </a:solidFill>
                <a:latin typeface="Arial"/>
                <a:ea typeface="Arial"/>
                <a:cs typeface="Arial"/>
                <a:sym typeface="Arial"/>
                <a:rtl val="0"/>
              </a:rPr>
              <a:t>390024</a:t>
            </a:r>
          </a:p>
          <a:p>
            <a:pPr marL="0" marR="0" lvl="0" indent="0" algn="ctr" rtl="0">
              <a:lnSpc>
                <a:spcPct val="75000"/>
              </a:lnSpc>
              <a:spcBef>
                <a:spcPts val="0"/>
              </a:spcBef>
              <a:spcAft>
                <a:spcPts val="0"/>
              </a:spcAft>
              <a:buClr>
                <a:schemeClr val="dk1"/>
              </a:buClr>
              <a:buSzPct val="25000"/>
              <a:buFont typeface="Verdana"/>
              <a:buNone/>
            </a:pPr>
            <a:r>
              <a:rPr lang="en-US" sz="3600" b="0" i="0" u="none" strike="noStrike" cap="none" baseline="0">
                <a:solidFill>
                  <a:srgbClr val="001D65"/>
                </a:solidFill>
                <a:latin typeface="Verdana"/>
                <a:ea typeface="Verdana"/>
                <a:cs typeface="Verdana"/>
                <a:sym typeface="Verdana"/>
                <a:rtl val="0"/>
              </a:rPr>
              <a:t>No </a:t>
            </a:r>
            <a:r>
              <a:rPr lang="en-US" sz="3600" b="0" i="0" u="none" strike="noStrike" cap="none" baseline="0">
                <a:solidFill>
                  <a:srgbClr val="FF0000"/>
                </a:solidFill>
                <a:latin typeface="Arial"/>
                <a:ea typeface="Arial"/>
                <a:cs typeface="Arial"/>
                <a:sym typeface="Arial"/>
                <a:rtl val="0"/>
              </a:rPr>
              <a:t>390128</a:t>
            </a:r>
          </a:p>
          <a:p>
            <a:pPr marL="0" marR="0" lvl="0" indent="0" algn="l" rtl="0">
              <a:lnSpc>
                <a:spcPct val="100000"/>
              </a:lnSpc>
              <a:spcBef>
                <a:spcPts val="0"/>
              </a:spcBef>
              <a:spcAft>
                <a:spcPts val="0"/>
              </a:spcAft>
              <a:buClr>
                <a:schemeClr val="dk1"/>
              </a:buClr>
              <a:buFont typeface="Arial"/>
              <a:buNone/>
            </a:pPr>
            <a:endParaRPr sz="3000" b="0" i="0" u="none" strike="noStrike" cap="none" baseline="0">
              <a:solidFill>
                <a:srgbClr val="000000"/>
              </a:solidFill>
              <a:latin typeface="Arial"/>
              <a:ea typeface="Arial"/>
              <a:cs typeface="Arial"/>
              <a:sym typeface="Arial"/>
              <a:rtl val="0"/>
            </a:endParaRPr>
          </a:p>
        </p:txBody>
      </p:sp>
      <p:pic>
        <p:nvPicPr>
          <p:cNvPr id="71" name="Shape 71"/>
          <p:cNvPicPr preferRelativeResize="0"/>
          <p:nvPr/>
        </p:nvPicPr>
        <p:blipFill rotWithShape="1">
          <a:blip r:embed="rId3">
            <a:alphaModFix/>
          </a:blip>
          <a:srcRect/>
          <a:stretch/>
        </p:blipFill>
        <p:spPr>
          <a:xfrm>
            <a:off x="91450" y="2295150"/>
            <a:ext cx="8988600" cy="4443898"/>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What caused the Migration?</a:t>
            </a:r>
          </a:p>
        </p:txBody>
      </p:sp>
      <p:sp>
        <p:nvSpPr>
          <p:cNvPr id="78" name="Shape 78"/>
          <p:cNvSpPr txBox="1">
            <a:spLocks noGrp="1"/>
          </p:cNvSpPr>
          <p:nvPr>
            <p:ph type="body" idx="1"/>
          </p:nvPr>
        </p:nvSpPr>
        <p:spPr>
          <a:xfrm>
            <a:off x="457200" y="1600200"/>
            <a:ext cx="8229600" cy="2666998"/>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Stock Market crash of 1929</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Farmers lost farms</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Over-cultivation of lands causing drought</a:t>
            </a:r>
          </a:p>
          <a:p>
            <a:pPr marL="342900" marR="0" lvl="0" indent="-342900" algn="l" rtl="0">
              <a:lnSpc>
                <a:spcPct val="100000"/>
              </a:lnSpc>
              <a:spcBef>
                <a:spcPts val="640"/>
              </a:spcBef>
              <a:spcAft>
                <a:spcPts val="0"/>
              </a:spcAft>
              <a:buClr>
                <a:schemeClr val="dk1"/>
              </a:buClr>
              <a:buSzPct val="100000"/>
              <a:buFont typeface="Arial"/>
              <a:buChar char="•"/>
            </a:pPr>
            <a:r>
              <a:rPr lang="en-US" sz="3200" b="0" i="0" u="none" strike="noStrike" cap="none" baseline="0">
                <a:solidFill>
                  <a:schemeClr val="dk1"/>
                </a:solidFill>
                <a:latin typeface="Arial"/>
                <a:ea typeface="Arial"/>
                <a:cs typeface="Arial"/>
                <a:sym typeface="Arial"/>
                <a:rtl val="0"/>
              </a:rPr>
              <a:t>People sought better life in California</a:t>
            </a:r>
          </a:p>
        </p:txBody>
      </p:sp>
      <p:pic>
        <p:nvPicPr>
          <p:cNvPr id="79" name="Shape 79"/>
          <p:cNvPicPr preferRelativeResize="0"/>
          <p:nvPr/>
        </p:nvPicPr>
        <p:blipFill rotWithShape="1">
          <a:blip r:embed="rId3">
            <a:alphaModFix/>
          </a:blip>
          <a:srcRect/>
          <a:stretch/>
        </p:blipFill>
        <p:spPr>
          <a:xfrm>
            <a:off x="2667000" y="4114800"/>
            <a:ext cx="3809998" cy="2133598"/>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64000" y="0"/>
            <a:ext cx="8979299" cy="13806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000" b="0" i="0" u="none" strike="noStrike" cap="none" baseline="0">
                <a:solidFill>
                  <a:schemeClr val="dk2"/>
                </a:solidFill>
                <a:latin typeface="Arial"/>
                <a:ea typeface="Arial"/>
                <a:cs typeface="Arial"/>
                <a:sym typeface="Arial"/>
                <a:rtl val="0"/>
              </a:rPr>
              <a:t>The Age of Migrant Workers</a:t>
            </a:r>
          </a:p>
          <a:p>
            <a:pPr marL="0" marR="0" lvl="0" indent="0" algn="ctr" rtl="0">
              <a:lnSpc>
                <a:spcPct val="100000"/>
              </a:lnSpc>
              <a:spcBef>
                <a:spcPts val="0"/>
              </a:spcBef>
              <a:spcAft>
                <a:spcPts val="0"/>
              </a:spcAft>
              <a:buClr>
                <a:schemeClr val="dk2"/>
              </a:buClr>
              <a:buSzPct val="25000"/>
              <a:buFont typeface="Verdana"/>
              <a:buNone/>
            </a:pPr>
            <a:r>
              <a:rPr lang="en-US" sz="1800" b="0" i="0" u="none" strike="noStrike" cap="none" baseline="0">
                <a:solidFill>
                  <a:schemeClr val="dk1"/>
                </a:solidFill>
                <a:latin typeface="Verdana"/>
                <a:ea typeface="Verdana"/>
                <a:cs typeface="Verdana"/>
                <a:sym typeface="Verdana"/>
                <a:rtl val="0"/>
              </a:rPr>
              <a:t>Text </a:t>
            </a:r>
            <a:r>
              <a:rPr lang="en-US" sz="1800" b="1" i="0" u="none" strike="noStrike" cap="none" baseline="0">
                <a:solidFill>
                  <a:srgbClr val="DA514B"/>
                </a:solidFill>
                <a:latin typeface="Arial"/>
                <a:ea typeface="Arial"/>
                <a:cs typeface="Arial"/>
                <a:sym typeface="Arial"/>
                <a:rtl val="0"/>
              </a:rPr>
              <a:t>389174</a:t>
            </a:r>
            <a:r>
              <a:rPr lang="en-US" sz="1800" b="0" i="0" u="none" strike="noStrike" cap="none" baseline="0">
                <a:solidFill>
                  <a:schemeClr val="dk1"/>
                </a:solidFill>
                <a:latin typeface="Verdana"/>
                <a:ea typeface="Verdana"/>
                <a:cs typeface="Verdana"/>
                <a:sym typeface="Verdana"/>
                <a:rtl val="0"/>
              </a:rPr>
              <a:t> and your message to </a:t>
            </a:r>
            <a:r>
              <a:rPr lang="en-US" sz="1800" b="1" i="0" u="none" strike="noStrike" cap="none" baseline="0">
                <a:solidFill>
                  <a:schemeClr val="dk1"/>
                </a:solidFill>
                <a:latin typeface="Verdana"/>
                <a:ea typeface="Verdana"/>
                <a:cs typeface="Verdana"/>
                <a:sym typeface="Verdana"/>
                <a:rtl val="0"/>
              </a:rPr>
              <a:t>37607</a:t>
            </a:r>
          </a:p>
        </p:txBody>
      </p:sp>
      <p:pic>
        <p:nvPicPr>
          <p:cNvPr id="86" name="Shape 86"/>
          <p:cNvPicPr preferRelativeResize="0"/>
          <p:nvPr/>
        </p:nvPicPr>
        <p:blipFill rotWithShape="1">
          <a:blip r:embed="rId3">
            <a:alphaModFix/>
          </a:blip>
          <a:srcRect/>
          <a:stretch/>
        </p:blipFill>
        <p:spPr>
          <a:xfrm>
            <a:off x="5001775" y="1417625"/>
            <a:ext cx="4041650" cy="4193500"/>
          </a:xfrm>
          <a:prstGeom prst="rect">
            <a:avLst/>
          </a:prstGeom>
          <a:noFill/>
          <a:ln>
            <a:noFill/>
          </a:ln>
        </p:spPr>
      </p:pic>
      <p:pic>
        <p:nvPicPr>
          <p:cNvPr id="87" name="Shape 87"/>
          <p:cNvPicPr preferRelativeResize="0"/>
          <p:nvPr/>
        </p:nvPicPr>
        <p:blipFill rotWithShape="1">
          <a:blip r:embed="rId4">
            <a:alphaModFix/>
          </a:blip>
          <a:srcRect/>
          <a:stretch/>
        </p:blipFill>
        <p:spPr>
          <a:xfrm>
            <a:off x="88400" y="1417625"/>
            <a:ext cx="4830899" cy="4193500"/>
          </a:xfrm>
          <a:prstGeom prst="rect">
            <a:avLst/>
          </a:prstGeom>
          <a:noFill/>
          <a:ln>
            <a:noFill/>
          </a:ln>
        </p:spPr>
      </p:pic>
      <p:sp>
        <p:nvSpPr>
          <p:cNvPr id="88" name="Shape 88"/>
          <p:cNvSpPr txBox="1"/>
          <p:nvPr/>
        </p:nvSpPr>
        <p:spPr>
          <a:xfrm>
            <a:off x="64000" y="5611125"/>
            <a:ext cx="8888098" cy="1064099"/>
          </a:xfrm>
          <a:prstGeom prst="rect">
            <a:avLst/>
          </a:prstGeom>
          <a:noFill/>
          <a:ln>
            <a:noFill/>
          </a:ln>
        </p:spPr>
        <p:txBody>
          <a:bodyPr lIns="91425" tIns="91425" rIns="91425" bIns="91425" anchor="t" anchorCtr="0">
            <a:spAutoFit/>
          </a:bodyPr>
          <a:lstStyle/>
          <a:p>
            <a:pPr marL="0" marR="0" lvl="0" indent="0" algn="l" rtl="0">
              <a:lnSpc>
                <a:spcPct val="100000"/>
              </a:lnSpc>
              <a:spcBef>
                <a:spcPts val="0"/>
              </a:spcBef>
              <a:spcAft>
                <a:spcPts val="0"/>
              </a:spcAft>
              <a:buClr>
                <a:srgbClr val="000000"/>
              </a:buClr>
              <a:buSzPct val="25000"/>
              <a:buFont typeface="Arial"/>
              <a:buNone/>
            </a:pPr>
            <a:r>
              <a:rPr lang="en-US" sz="2000" b="1" i="0" u="none" strike="noStrike" cap="none" baseline="0">
                <a:solidFill>
                  <a:srgbClr val="000000"/>
                </a:solidFill>
                <a:latin typeface="Arial"/>
                <a:ea typeface="Arial"/>
                <a:cs typeface="Arial"/>
                <a:sym typeface="Arial"/>
                <a:rtl val="0"/>
              </a:rPr>
              <a:t>Write a tweet for each of the pictures above (remember 140 characters or less and you may use hastags). What is going on in each of these images? What do these pictures say about this time in American history?</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274637"/>
            <a:ext cx="8229600" cy="1143000"/>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Why California?  </a:t>
            </a:r>
          </a:p>
        </p:txBody>
      </p:sp>
      <p:pic>
        <p:nvPicPr>
          <p:cNvPr id="95" name="Shape 95"/>
          <p:cNvPicPr preferRelativeResize="0"/>
          <p:nvPr/>
        </p:nvPicPr>
        <p:blipFill rotWithShape="1">
          <a:blip r:embed="rId3">
            <a:alphaModFix/>
          </a:blip>
          <a:srcRect/>
          <a:stretch/>
        </p:blipFill>
        <p:spPr>
          <a:xfrm>
            <a:off x="1066800" y="1219200"/>
            <a:ext cx="6553200" cy="3822700"/>
          </a:xfrm>
          <a:prstGeom prst="rect">
            <a:avLst/>
          </a:prstGeom>
          <a:noFill/>
          <a:ln>
            <a:noFill/>
          </a:ln>
        </p:spPr>
      </p:pic>
      <p:sp>
        <p:nvSpPr>
          <p:cNvPr id="96" name="Shape 96"/>
          <p:cNvSpPr txBox="1"/>
          <p:nvPr/>
        </p:nvSpPr>
        <p:spPr>
          <a:xfrm>
            <a:off x="1219200" y="5486400"/>
            <a:ext cx="6324600" cy="946150"/>
          </a:xfrm>
          <a:prstGeom prst="rect">
            <a:avLst/>
          </a:prstGeom>
          <a:noFill/>
          <a:ln>
            <a:noFill/>
          </a:ln>
        </p:spPr>
        <p:txBody>
          <a:bodyPr lIns="91425" tIns="45700" rIns="91425" bIns="45700" anchor="t" anchorCtr="0">
            <a:spAutoFit/>
          </a:bodyPr>
          <a:lstStyle/>
          <a:p>
            <a:pPr marL="342900" marR="0" lvl="0" indent="-342900" algn="l" rtl="0">
              <a:lnSpc>
                <a:spcPct val="100000"/>
              </a:lnSpc>
              <a:spcBef>
                <a:spcPts val="0"/>
              </a:spcBef>
              <a:spcAft>
                <a:spcPts val="0"/>
              </a:spcAft>
              <a:buClr>
                <a:schemeClr val="dk1"/>
              </a:buClr>
              <a:buSzPct val="100000"/>
              <a:buFont typeface="Arial"/>
              <a:buChar char="•"/>
            </a:pPr>
            <a:r>
              <a:rPr lang="en-US" sz="2800" b="0" i="0" u="none" strike="noStrike" cap="none" baseline="0">
                <a:solidFill>
                  <a:schemeClr val="dk1"/>
                </a:solidFill>
                <a:latin typeface="Arial"/>
                <a:ea typeface="Arial"/>
                <a:cs typeface="Arial"/>
                <a:sym typeface="Arial"/>
                <a:rtl val="0"/>
              </a:rPr>
              <a:t>Mild climate offered longer farming season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73150" y="0"/>
            <a:ext cx="8860500" cy="923399"/>
          </a:xfrm>
          <a:prstGeom prst="rect">
            <a:avLst/>
          </a:prstGeom>
          <a:noFill/>
          <a:ln>
            <a:noFill/>
          </a:ln>
        </p:spPr>
        <p:txBody>
          <a:bodyPr lIns="91425" tIns="45700" rIns="91425" bIns="45700" anchor="ctr" anchorCtr="0">
            <a:spAutoFit/>
          </a:bodyPr>
          <a:lstStyle/>
          <a:p>
            <a:pPr marL="0" marR="0" lvl="0" indent="0" algn="ctr" rtl="0">
              <a:lnSpc>
                <a:spcPct val="100000"/>
              </a:lnSpc>
              <a:spcBef>
                <a:spcPts val="0"/>
              </a:spcBef>
              <a:spcAft>
                <a:spcPts val="0"/>
              </a:spcAft>
              <a:buClr>
                <a:schemeClr val="dk2"/>
              </a:buClr>
              <a:buSzPct val="25000"/>
              <a:buFont typeface="Arial"/>
              <a:buNone/>
            </a:pPr>
            <a:r>
              <a:rPr lang="en-US" sz="4400" b="0" i="0" u="none" strike="noStrike" cap="none" baseline="0">
                <a:solidFill>
                  <a:schemeClr val="dk2"/>
                </a:solidFill>
                <a:latin typeface="Arial"/>
                <a:ea typeface="Arial"/>
                <a:cs typeface="Arial"/>
                <a:sym typeface="Arial"/>
                <a:rtl val="0"/>
              </a:rPr>
              <a:t>Mental Disability in 1900’s</a:t>
            </a:r>
          </a:p>
        </p:txBody>
      </p:sp>
      <p:sp>
        <p:nvSpPr>
          <p:cNvPr id="103" name="Shape 103"/>
          <p:cNvSpPr txBox="1">
            <a:spLocks noGrp="1"/>
          </p:cNvSpPr>
          <p:nvPr>
            <p:ph type="body" idx="1"/>
          </p:nvPr>
        </p:nvSpPr>
        <p:spPr>
          <a:xfrm>
            <a:off x="118800" y="868675"/>
            <a:ext cx="8906400" cy="6144598"/>
          </a:xfrm>
          <a:prstGeom prst="rect">
            <a:avLst/>
          </a:prstGeom>
          <a:noFill/>
          <a:ln>
            <a:noFill/>
          </a:ln>
        </p:spPr>
        <p:txBody>
          <a:bodyPr lIns="91425" tIns="45700" rIns="91425" bIns="45700" anchor="t" anchorCtr="0">
            <a:spAutoFit/>
          </a:bodyPr>
          <a:lstStyle/>
          <a:p>
            <a:pPr marL="342900" marR="0" lvl="0" indent="-342900" algn="l" rtl="0">
              <a:lnSpc>
                <a:spcPct val="80000"/>
              </a:lnSpc>
              <a:spcBef>
                <a:spcPts val="0"/>
              </a:spcBef>
              <a:spcAft>
                <a:spcPts val="0"/>
              </a:spcAft>
              <a:buClr>
                <a:schemeClr val="dk1"/>
              </a:buClr>
              <a:buSzPct val="100000"/>
              <a:buFont typeface="Arial"/>
              <a:buChar char="•"/>
            </a:pPr>
            <a:r>
              <a:rPr lang="en-US" sz="1800" b="1" i="0" u="none" strike="noStrike" cap="none" baseline="0">
                <a:solidFill>
                  <a:schemeClr val="dk1"/>
                </a:solidFill>
                <a:latin typeface="Arial"/>
                <a:ea typeface="Arial"/>
                <a:cs typeface="Arial"/>
                <a:sym typeface="Arial"/>
                <a:rtl val="0"/>
              </a:rPr>
              <a:t>By 1915, mental disabilities had caught public attention as perhaps the most significant large-scale social problem of the time.</a:t>
            </a:r>
          </a:p>
          <a:p>
            <a:pPr marL="342900" marR="0" lvl="0" indent="-342900" algn="l" rtl="0">
              <a:lnSpc>
                <a:spcPct val="80000"/>
              </a:lnSpc>
              <a:spcBef>
                <a:spcPts val="360"/>
              </a:spcBef>
              <a:spcAft>
                <a:spcPts val="0"/>
              </a:spcAft>
              <a:buClr>
                <a:schemeClr val="dk1"/>
              </a:buClr>
              <a:buSzPct val="100000"/>
              <a:buFont typeface="Arial"/>
              <a:buChar char="•"/>
            </a:pPr>
            <a:r>
              <a:rPr lang="en-US" sz="1800" b="1" i="0" u="none" strike="noStrike" cap="none" baseline="0">
                <a:solidFill>
                  <a:schemeClr val="dk1"/>
                </a:solidFill>
                <a:latin typeface="Arial"/>
                <a:ea typeface="Arial"/>
                <a:cs typeface="Arial"/>
                <a:sym typeface="Arial"/>
                <a:rtl val="0"/>
              </a:rPr>
              <a:t> People had frightened and often hostile attitudes toward the mentally challenged in the early 1900s. Throughout most of this period, health care specialists, equipped with scientific data from hereditary studies, employed measures such as sterilization of the mentally handicapped and segregated them from the larger population by placing them in institutions. </a:t>
            </a:r>
          </a:p>
          <a:p>
            <a:pPr marL="342900" marR="0" lvl="0" indent="-342900" algn="l" rtl="0">
              <a:lnSpc>
                <a:spcPct val="80000"/>
              </a:lnSpc>
              <a:spcBef>
                <a:spcPts val="360"/>
              </a:spcBef>
              <a:spcAft>
                <a:spcPts val="0"/>
              </a:spcAft>
              <a:buClr>
                <a:schemeClr val="dk1"/>
              </a:buClr>
              <a:buSzPct val="100000"/>
              <a:buFont typeface="Arial"/>
              <a:buChar char="•"/>
            </a:pPr>
            <a:r>
              <a:rPr lang="en-US" sz="1800" b="1" i="0" u="none" strike="noStrike" cap="none" baseline="0">
                <a:solidFill>
                  <a:schemeClr val="dk1"/>
                </a:solidFill>
                <a:latin typeface="Arial"/>
                <a:ea typeface="Arial"/>
                <a:cs typeface="Arial"/>
                <a:sym typeface="Arial"/>
                <a:rtl val="0"/>
              </a:rPr>
              <a:t>Laws disallowing marriage between mentally disabled people were passed by thirty-nine states. </a:t>
            </a:r>
          </a:p>
          <a:p>
            <a:pPr marL="342900" marR="0" lvl="0" indent="-342900" algn="l" rtl="0">
              <a:lnSpc>
                <a:spcPct val="80000"/>
              </a:lnSpc>
              <a:spcBef>
                <a:spcPts val="360"/>
              </a:spcBef>
              <a:spcAft>
                <a:spcPts val="0"/>
              </a:spcAft>
              <a:buClr>
                <a:schemeClr val="dk1"/>
              </a:buClr>
              <a:buSzPct val="100000"/>
              <a:buFont typeface="Arial"/>
              <a:buChar char="•"/>
            </a:pPr>
            <a:r>
              <a:rPr lang="en-US" sz="1800" b="1" i="0" u="none" strike="noStrike" cap="none" baseline="0">
                <a:solidFill>
                  <a:schemeClr val="dk1"/>
                </a:solidFill>
                <a:latin typeface="Arial"/>
                <a:ea typeface="Arial"/>
                <a:cs typeface="Arial"/>
                <a:sym typeface="Arial"/>
                <a:rtl val="0"/>
              </a:rPr>
              <a:t>Coupled with widespread sterilization, the laws were designed to limit the population of the mentally retarded. California, in fact, was one of the pioneers in adopting a eugenic sterilization measure. This scheme, designed to keep the population genetically superior, was eventually accepted by twenty-three states and later by Nazi Germany. </a:t>
            </a:r>
          </a:p>
          <a:p>
            <a:pPr marL="342900" marR="0" lvl="0" indent="-342900" algn="l" rtl="0">
              <a:lnSpc>
                <a:spcPct val="80000"/>
              </a:lnSpc>
              <a:spcBef>
                <a:spcPts val="360"/>
              </a:spcBef>
              <a:spcAft>
                <a:spcPts val="0"/>
              </a:spcAft>
              <a:buClr>
                <a:schemeClr val="dk1"/>
              </a:buClr>
              <a:buSzPct val="123456"/>
              <a:buFont typeface="Arial"/>
              <a:buChar char="•"/>
            </a:pPr>
            <a:r>
              <a:rPr lang="en-US" sz="1800" b="1" i="0" u="none" strike="noStrike" cap="none" baseline="0">
                <a:solidFill>
                  <a:schemeClr val="dk1"/>
                </a:solidFill>
                <a:latin typeface="Arial"/>
                <a:ea typeface="Arial"/>
                <a:cs typeface="Arial"/>
                <a:sym typeface="Arial"/>
                <a:rtl val="0"/>
              </a:rPr>
              <a:t>By 1925, 1,374 sterilization operations had been performed on the mentally retarded, 64 percent of which had taken place in California. Of those who escaped such treatment, most were institutionalized.</a:t>
            </a:r>
            <a:r>
              <a:rPr lang="en-US" sz="20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631</Words>
  <Application>Microsoft Office PowerPoint</Application>
  <PresentationFormat>On-screen Show (4:3)</PresentationFormat>
  <Paragraphs>73</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light-gradient</vt:lpstr>
      <vt:lpstr>Of Mice and Men  </vt:lpstr>
      <vt:lpstr>Essential Questions</vt:lpstr>
      <vt:lpstr>Anticipation Guide Poll Everywhere Text #37607</vt:lpstr>
      <vt:lpstr>The Dust Bowl</vt:lpstr>
      <vt:lpstr>PowerPoint Presentation</vt:lpstr>
      <vt:lpstr>What caused the Migration?</vt:lpstr>
      <vt:lpstr>The Age of Migrant Workers Text 389174 and your message to 37607</vt:lpstr>
      <vt:lpstr>Why California?  </vt:lpstr>
      <vt:lpstr>Mental Disability in 1900’s</vt:lpstr>
      <vt:lpstr>Predictions</vt:lpstr>
      <vt:lpstr>Literary Devices/Themes</vt:lpstr>
      <vt:lpstr>Important Characters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 Mice and Men  </dc:title>
  <dc:creator>Monet D. Baker</dc:creator>
  <cp:lastModifiedBy>mdbaker</cp:lastModifiedBy>
  <cp:revision>1</cp:revision>
  <dcterms:modified xsi:type="dcterms:W3CDTF">2014-09-18T18:48:21Z</dcterms:modified>
</cp:coreProperties>
</file>