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5" r:id="rId6"/>
    <p:sldId id="266" r:id="rId7"/>
    <p:sldId id="267" r:id="rId8"/>
    <p:sldId id="262" r:id="rId9"/>
    <p:sldId id="263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1" y="4454769"/>
            <a:ext cx="4513383" cy="1570267"/>
          </a:xfrm>
        </p:spPr>
        <p:txBody>
          <a:bodyPr/>
          <a:lstStyle/>
          <a:p>
            <a:r>
              <a:rPr lang="en-US" dirty="0" smtClean="0"/>
              <a:t>Building an SOL </a:t>
            </a:r>
            <a:br>
              <a:rPr lang="en-US" dirty="0" smtClean="0"/>
            </a:br>
            <a:r>
              <a:rPr lang="en-US" dirty="0" smtClean="0"/>
              <a:t>Writing Notebook</a:t>
            </a:r>
            <a:endParaRPr lang="en-US" dirty="0"/>
          </a:p>
        </p:txBody>
      </p:sp>
      <p:pic>
        <p:nvPicPr>
          <p:cNvPr id="4" name="Picture 3" descr="Composition_boo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308" y="707293"/>
            <a:ext cx="3032261" cy="38899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2615" y="1729153"/>
            <a:ext cx="1543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duster"/>
                <a:cs typeface="Chalkduster"/>
              </a:rPr>
              <a:t>SOL Writing Notebook</a:t>
            </a:r>
          </a:p>
          <a:p>
            <a:pPr algn="ctr"/>
            <a:r>
              <a:rPr lang="en-US" dirty="0" smtClean="0">
                <a:latin typeface="Chalkduster"/>
                <a:cs typeface="Chalkduster"/>
              </a:rPr>
              <a:t>English 11</a:t>
            </a:r>
            <a:endParaRPr lang="en-US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17950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323690"/>
          </a:xfrm>
        </p:spPr>
        <p:txBody>
          <a:bodyPr/>
          <a:lstStyle/>
          <a:p>
            <a:r>
              <a:rPr lang="en-US" sz="2400" dirty="0" smtClean="0"/>
              <a:t>If you do not finish organizing your SOL Writing Prep book in class, please do so by the beginning of class on Wednesday.</a:t>
            </a:r>
            <a:endParaRPr lang="en-US" sz="2400" dirty="0"/>
          </a:p>
        </p:txBody>
      </p:sp>
      <p:pic>
        <p:nvPicPr>
          <p:cNvPr id="5" name="Picture 4" descr="Composition Back 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36" y="2422094"/>
            <a:ext cx="5656385" cy="371200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281615" y="3020536"/>
            <a:ext cx="48847" cy="31030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9433" y="1880658"/>
            <a:ext cx="794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We will be working in it </a:t>
            </a:r>
            <a:r>
              <a:rPr lang="en-US" b="1" u="sng" dirty="0" smtClean="0">
                <a:solidFill>
                  <a:srgbClr val="FF0000"/>
                </a:solidFill>
              </a:rPr>
              <a:t>every day</a:t>
            </a:r>
            <a:r>
              <a:rPr lang="en-US" b="1" dirty="0" smtClean="0">
                <a:solidFill>
                  <a:srgbClr val="FF0000"/>
                </a:solidFill>
              </a:rPr>
              <a:t> between now and the SOL test in March.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868614" y="3020536"/>
            <a:ext cx="0" cy="31030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omposition facing page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36" y="2422094"/>
            <a:ext cx="5856108" cy="39509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2781300"/>
            <a:ext cx="24232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                               </a:t>
            </a:r>
            <a:endParaRPr lang="en-US" sz="11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9170" y="2781300"/>
            <a:ext cx="2141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                         </a:t>
            </a:r>
            <a:endParaRPr lang="en-US" sz="1100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1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42084"/>
            <a:ext cx="7313613" cy="868362"/>
          </a:xfrm>
        </p:spPr>
        <p:txBody>
          <a:bodyPr/>
          <a:lstStyle/>
          <a:p>
            <a:r>
              <a:rPr lang="en-US" dirty="0" smtClean="0"/>
              <a:t>Front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23" y="1774826"/>
            <a:ext cx="7786077" cy="6778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 the outside cover, </a:t>
            </a:r>
            <a:r>
              <a:rPr lang="en-US" dirty="0" smtClean="0"/>
              <a:t>label your notebook like this one.</a:t>
            </a:r>
            <a:endParaRPr lang="en-US" dirty="0"/>
          </a:p>
        </p:txBody>
      </p:sp>
      <p:pic>
        <p:nvPicPr>
          <p:cNvPr id="4" name="Picture 3" descr="Composition_boo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846" y="2351295"/>
            <a:ext cx="3038231" cy="38976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00769" y="3389923"/>
            <a:ext cx="1572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Full Name</a:t>
            </a:r>
            <a:endParaRPr lang="en-US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SOL </a:t>
            </a:r>
            <a:r>
              <a:rPr lang="en-US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Writing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English 11H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Mrs. Clay</a:t>
            </a:r>
            <a:r>
              <a:rPr lang="en-US" dirty="0" smtClean="0">
                <a:solidFill>
                  <a:srgbClr val="FF0000"/>
                </a:solidFill>
                <a:latin typeface="Chalkduster"/>
                <a:cs typeface="Chalkduster"/>
              </a:rPr>
              <a:t> </a:t>
            </a:r>
            <a:endParaRPr lang="en-US" dirty="0">
              <a:solidFill>
                <a:srgbClr val="FF0000"/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06355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5545"/>
            <a:ext cx="7313613" cy="868362"/>
          </a:xfrm>
        </p:spPr>
        <p:txBody>
          <a:bodyPr/>
          <a:lstStyle/>
          <a:p>
            <a:r>
              <a:rPr lang="en-US" dirty="0" smtClean="0"/>
              <a:t>Page 1</a:t>
            </a:r>
            <a:endParaRPr lang="en-US" dirty="0"/>
          </a:p>
        </p:txBody>
      </p:sp>
      <p:pic>
        <p:nvPicPr>
          <p:cNvPr id="4" name="Picture 3" descr="Composition Inside 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54" y="2363179"/>
            <a:ext cx="5857965" cy="39037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55407" y="2507706"/>
            <a:ext cx="244144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                 </a:t>
            </a:r>
            <a:r>
              <a:rPr lang="en-US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   1</a:t>
            </a:r>
            <a:endParaRPr lang="en-US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273907"/>
            <a:ext cx="7242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Glue or tape </a:t>
            </a:r>
            <a:r>
              <a:rPr lang="en-US" dirty="0" smtClean="0"/>
              <a:t>the 11</a:t>
            </a:r>
            <a:r>
              <a:rPr lang="en-US" baseline="30000" dirty="0" smtClean="0"/>
              <a:t>th</a:t>
            </a:r>
            <a:r>
              <a:rPr lang="en-US" dirty="0" smtClean="0"/>
              <a:t> Grade SOL Writing Tests information page to </a:t>
            </a:r>
            <a:r>
              <a:rPr lang="en-US" dirty="0" smtClean="0"/>
              <a:t>the right-hand page.  Number the </a:t>
            </a:r>
            <a:r>
              <a:rPr lang="en-US" dirty="0" smtClean="0"/>
              <a:t>right </a:t>
            </a:r>
            <a:r>
              <a:rPr lang="en-US" dirty="0" smtClean="0"/>
              <a:t>side with </a:t>
            </a:r>
            <a:r>
              <a:rPr lang="en-US" dirty="0" smtClean="0"/>
              <a:t>Page </a:t>
            </a:r>
            <a:r>
              <a:rPr lang="en-US" dirty="0" smtClean="0"/>
              <a:t>1.  </a:t>
            </a:r>
            <a:r>
              <a:rPr lang="en-US" dirty="0" smtClean="0"/>
              <a:t>Label as shown.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289" y="2579689"/>
            <a:ext cx="2633681" cy="3316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2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4385" y="293078"/>
            <a:ext cx="4493846" cy="756138"/>
          </a:xfrm>
        </p:spPr>
        <p:txBody>
          <a:bodyPr/>
          <a:lstStyle/>
          <a:p>
            <a:r>
              <a:rPr lang="en-US" dirty="0" smtClean="0"/>
              <a:t>Pages </a:t>
            </a:r>
            <a:r>
              <a:rPr lang="en-US" dirty="0" smtClean="0"/>
              <a:t>2 </a:t>
            </a:r>
            <a:r>
              <a:rPr lang="en-US" dirty="0" smtClean="0"/>
              <a:t>and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4" name="Picture 3" descr="Composition facing pag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72" y="2326054"/>
            <a:ext cx="6123628" cy="41314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273907"/>
            <a:ext cx="7242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Glue or tape the </a:t>
            </a:r>
            <a:r>
              <a:rPr lang="en-US" dirty="0" smtClean="0"/>
              <a:t>Persuasive Essay Outline to </a:t>
            </a:r>
            <a:r>
              <a:rPr lang="en-US" dirty="0" smtClean="0"/>
              <a:t>the left-hand </a:t>
            </a:r>
            <a:r>
              <a:rPr lang="en-US" dirty="0" smtClean="0"/>
              <a:t>and right hand pages.  Number </a:t>
            </a:r>
            <a:r>
              <a:rPr lang="en-US" dirty="0" smtClean="0"/>
              <a:t>the left side with </a:t>
            </a:r>
            <a:r>
              <a:rPr lang="en-US" dirty="0" smtClean="0"/>
              <a:t>2 </a:t>
            </a:r>
            <a:r>
              <a:rPr lang="en-US" dirty="0" smtClean="0"/>
              <a:t>and the right side with </a:t>
            </a:r>
            <a:r>
              <a:rPr lang="en-US" dirty="0" smtClean="0"/>
              <a:t>3.  </a:t>
            </a:r>
            <a:r>
              <a:rPr lang="en-US" dirty="0" smtClean="0"/>
              <a:t>Label as shown.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4517" y="2617552"/>
            <a:ext cx="233133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Persuasive Essay Outline	2</a:t>
            </a:r>
            <a:endParaRPr lang="en-US" sz="12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5539" y="2617552"/>
            <a:ext cx="230407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Persuasive </a:t>
            </a:r>
            <a:r>
              <a:rPr lang="en-US" sz="1200" dirty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Essay </a:t>
            </a:r>
            <a:r>
              <a:rPr lang="en-US" sz="12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Outline   </a:t>
            </a:r>
            <a:r>
              <a:rPr lang="en-US" sz="12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3</a:t>
            </a:r>
            <a:endParaRPr lang="en-US" sz="12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66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Pages 4 and 5</a:t>
            </a:r>
            <a:endParaRPr lang="en-US" dirty="0"/>
          </a:p>
        </p:txBody>
      </p:sp>
      <p:pic>
        <p:nvPicPr>
          <p:cNvPr id="5" name="Picture 4" descr="Composition Back 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36" y="2422094"/>
            <a:ext cx="5656385" cy="371200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281615" y="3020536"/>
            <a:ext cx="48847" cy="31030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7769" y="1455615"/>
            <a:ext cx="7942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will need to </a:t>
            </a:r>
            <a:r>
              <a:rPr lang="en-US" dirty="0" smtClean="0"/>
              <a:t>tape or glue both pages of the Grade 11 EOC Persuasive Writing Checklist on these pages.  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868614" y="3020536"/>
            <a:ext cx="0" cy="31030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omposition facing page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36" y="2422094"/>
            <a:ext cx="5856108" cy="39509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2781300"/>
            <a:ext cx="2228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Persuasive </a:t>
            </a:r>
            <a:r>
              <a:rPr lang="en-US" sz="12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Writing Checklist</a:t>
            </a:r>
            <a:endParaRPr lang="en-US" sz="12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Pages 6 and 7</a:t>
            </a:r>
            <a:endParaRPr lang="en-US" dirty="0"/>
          </a:p>
        </p:txBody>
      </p:sp>
      <p:pic>
        <p:nvPicPr>
          <p:cNvPr id="5" name="Picture 4" descr="Composition Back 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36" y="2422094"/>
            <a:ext cx="5656385" cy="371200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281615" y="3020536"/>
            <a:ext cx="48847" cy="31030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7769" y="1455615"/>
            <a:ext cx="794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will need to </a:t>
            </a:r>
            <a:r>
              <a:rPr lang="en-US" dirty="0" smtClean="0"/>
              <a:t>tape or glue the Transitional Words and Phrases page here.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868614" y="3020536"/>
            <a:ext cx="0" cy="31030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omposition facing page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36" y="2422094"/>
            <a:ext cx="5856108" cy="39509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2781300"/>
            <a:ext cx="24232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Transitional Words and Phrases</a:t>
            </a:r>
            <a:endParaRPr lang="en-US" sz="11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29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Pages 8 and 9</a:t>
            </a:r>
            <a:endParaRPr lang="en-US" dirty="0"/>
          </a:p>
        </p:txBody>
      </p:sp>
      <p:pic>
        <p:nvPicPr>
          <p:cNvPr id="5" name="Picture 4" descr="Composition Back 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36" y="2422094"/>
            <a:ext cx="5656385" cy="371200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281615" y="3020536"/>
            <a:ext cx="48847" cy="31030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7769" y="1455615"/>
            <a:ext cx="794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Leave these 2 pages blank for now.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868614" y="3020536"/>
            <a:ext cx="0" cy="31030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omposition facing page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436" y="2422094"/>
            <a:ext cx="5856108" cy="39509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2781300"/>
            <a:ext cx="24232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                               8</a:t>
            </a:r>
            <a:endParaRPr lang="en-US" sz="11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9170" y="2781300"/>
            <a:ext cx="2141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                         9</a:t>
            </a:r>
            <a:endParaRPr lang="en-US" sz="1100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15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462" y="312860"/>
            <a:ext cx="5617308" cy="868362"/>
          </a:xfrm>
        </p:spPr>
        <p:txBody>
          <a:bodyPr/>
          <a:lstStyle/>
          <a:p>
            <a:r>
              <a:rPr lang="en-US" dirty="0" smtClean="0"/>
              <a:t>Prompt Model Pages</a:t>
            </a:r>
            <a:endParaRPr lang="en-US" dirty="0"/>
          </a:p>
        </p:txBody>
      </p:sp>
      <p:pic>
        <p:nvPicPr>
          <p:cNvPr id="4" name="Picture 3" descr="Composition facing pag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93" y="2412399"/>
            <a:ext cx="6047154" cy="4079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5231" y="1181222"/>
            <a:ext cx="7727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page will serve as a model for all of your other prompt practice pages.  You will glue or tape Prompt #1 in the upper margin of the left-hand page.  Label the left and right pages as shown.</a:t>
            </a:r>
            <a:endParaRPr lang="en-US" dirty="0"/>
          </a:p>
        </p:txBody>
      </p:sp>
      <p:pic>
        <p:nvPicPr>
          <p:cNvPr id="7" name="Picture 6" descr="8th Grade Prompt 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69" y="2911231"/>
            <a:ext cx="2442632" cy="3186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14769" y="2667000"/>
            <a:ext cx="2442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Prompt Practice Left Side     </a:t>
            </a:r>
            <a:r>
              <a:rPr lang="en-US" sz="10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10</a:t>
            </a:r>
            <a:endParaRPr lang="en-US" sz="10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4769" y="3243384"/>
            <a:ext cx="237392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Restate prompt in your own words:</a:t>
            </a:r>
            <a:endParaRPr lang="en-US" sz="10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10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10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Thesis</a:t>
            </a:r>
            <a:r>
              <a:rPr lang="en-US" sz="10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: </a:t>
            </a:r>
            <a:endParaRPr lang="en-US" sz="10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10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10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1000" b="1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en-US" sz="9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T-Chart of Opposing Sides:</a:t>
            </a:r>
            <a:endParaRPr lang="en-US" sz="9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en-US" sz="9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________________________________________</a:t>
            </a:r>
            <a:endParaRPr lang="en-US" sz="9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9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9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9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9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9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9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9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9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9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en-US" sz="9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Follow this format for every prompt.</a:t>
            </a:r>
            <a:endParaRPr lang="en-US" sz="9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3571" y="2723625"/>
            <a:ext cx="2442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Right Side Possibilities        </a:t>
            </a:r>
            <a:r>
              <a:rPr lang="en-US" sz="10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11</a:t>
            </a:r>
            <a:endParaRPr lang="en-US" sz="10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3571" y="3141911"/>
            <a:ext cx="23439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This side is teacher/student directed</a:t>
            </a:r>
          </a:p>
          <a:p>
            <a:pPr marL="171450" indent="-171450">
              <a:buFont typeface="Arial"/>
              <a:buChar char="•"/>
            </a:pPr>
            <a:r>
              <a:rPr lang="en-US" sz="800" dirty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May not be required to complete for every prompt.</a:t>
            </a:r>
            <a:endParaRPr lang="en-US" sz="9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8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Complete an outline </a:t>
            </a:r>
            <a:r>
              <a:rPr lang="en-US" sz="8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for the prompt.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Practice a body </a:t>
            </a:r>
            <a:r>
              <a:rPr lang="en-US" sz="8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paragraphs</a:t>
            </a:r>
            <a:endParaRPr lang="en-US" sz="8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Practice writing an introduction (Hook, Bridge, Thesis)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Practice writing a conclusion </a:t>
            </a:r>
            <a:r>
              <a:rPr lang="en-US" sz="8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with counterclaim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Practice incorporating a quotation into your essay.</a:t>
            </a:r>
            <a:endParaRPr lang="en-US" sz="8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pPr marL="228600" indent="-228600">
              <a:buFont typeface="+mj-lt"/>
              <a:buAutoNum type="arabicPeriod" startAt="6"/>
            </a:pPr>
            <a:endParaRPr lang="en-US" sz="800" dirty="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endParaRPr lang="en-US" sz="800" dirty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01730" y="4586275"/>
            <a:ext cx="0" cy="1138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64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9007"/>
            <a:ext cx="7313613" cy="868362"/>
          </a:xfrm>
        </p:spPr>
        <p:txBody>
          <a:bodyPr/>
          <a:lstStyle/>
          <a:p>
            <a:r>
              <a:rPr lang="en-US" dirty="0" smtClean="0"/>
              <a:t>Prompt Practice Pages</a:t>
            </a:r>
            <a:endParaRPr lang="en-US" dirty="0"/>
          </a:p>
        </p:txBody>
      </p:sp>
      <p:pic>
        <p:nvPicPr>
          <p:cNvPr id="4" name="Picture 3" descr="Composition facing pag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692" y="2604697"/>
            <a:ext cx="5851768" cy="39479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4539" y="1127369"/>
            <a:ext cx="7756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the 11</a:t>
            </a:r>
            <a:r>
              <a:rPr lang="en-US" baseline="30000" dirty="0" smtClean="0"/>
              <a:t>th</a:t>
            </a:r>
            <a:r>
              <a:rPr lang="en-US" dirty="0" smtClean="0"/>
              <a:t> Grade EOC (End of Course) Writing Test, there are 47 released practice prompts.  Each numbered </a:t>
            </a:r>
            <a:r>
              <a:rPr lang="en-US" dirty="0" smtClean="0"/>
              <a:t>prompt should be taped </a:t>
            </a:r>
            <a:r>
              <a:rPr lang="en-US" dirty="0" smtClean="0"/>
              <a:t>or </a:t>
            </a:r>
            <a:r>
              <a:rPr lang="en-US" dirty="0" smtClean="0"/>
              <a:t>glued </a:t>
            </a:r>
            <a:r>
              <a:rPr lang="en-US" dirty="0" smtClean="0"/>
              <a:t>into your book.  You should place one NUMBERED prompt on the upper margin of the left-hand page.  </a:t>
            </a:r>
            <a:r>
              <a:rPr lang="en-US" dirty="0" smtClean="0"/>
              <a:t>Please keep the prompts in numerical order in your book so </a:t>
            </a:r>
            <a:r>
              <a:rPr lang="en-US" dirty="0" smtClean="0"/>
              <a:t>you can easily reference them for feedback, help, classwork, or discussion.</a:t>
            </a:r>
            <a:endParaRPr lang="en-US" dirty="0"/>
          </a:p>
        </p:txBody>
      </p:sp>
      <p:pic>
        <p:nvPicPr>
          <p:cNvPr id="6" name="Picture 5" descr="8th Grade Prompt 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769" y="2824490"/>
            <a:ext cx="2320213" cy="3043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14875" y="2824490"/>
            <a:ext cx="2266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SOL Prompt #1           </a:t>
            </a:r>
            <a:endParaRPr lang="en-US" sz="1200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6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273</TotalTime>
  <Words>424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Inkwell</vt:lpstr>
      <vt:lpstr>Building an SOL  Writing Notebook</vt:lpstr>
      <vt:lpstr>Front Cover</vt:lpstr>
      <vt:lpstr>Page 1</vt:lpstr>
      <vt:lpstr>Pages 2 and 3</vt:lpstr>
      <vt:lpstr>Pages 4 and 5</vt:lpstr>
      <vt:lpstr>Pages 6 and 7</vt:lpstr>
      <vt:lpstr>Pages 8 and 9</vt:lpstr>
      <vt:lpstr>Prompt Model Pages</vt:lpstr>
      <vt:lpstr>Prompt Practice Pages</vt:lpstr>
      <vt:lpstr>If you do not finish organizing your SOL Writing Prep book in class, please do so by the beginning of class on Wednesday.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 SOL  Writing Notebook</dc:title>
  <dc:creator>Scott Stubbe</dc:creator>
  <cp:lastModifiedBy>Leigh Anne</cp:lastModifiedBy>
  <cp:revision>29</cp:revision>
  <dcterms:created xsi:type="dcterms:W3CDTF">2015-08-05T11:49:15Z</dcterms:created>
  <dcterms:modified xsi:type="dcterms:W3CDTF">2016-02-08T05:55:58Z</dcterms:modified>
</cp:coreProperties>
</file>