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6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2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0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52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41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3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0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7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4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2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5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8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9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7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C54C636-8D3E-4982-A512-9A5A77A982CB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18B7163-A36D-4B5A-A416-97C24628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589" y="760330"/>
            <a:ext cx="8825658" cy="2677648"/>
          </a:xfrm>
        </p:spPr>
        <p:txBody>
          <a:bodyPr/>
          <a:lstStyle/>
          <a:p>
            <a:r>
              <a:rPr lang="en-US" dirty="0" smtClean="0"/>
              <a:t>The Beginning of the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589" y="3927375"/>
            <a:ext cx="8825658" cy="861420"/>
          </a:xfrm>
        </p:spPr>
        <p:txBody>
          <a:bodyPr/>
          <a:lstStyle/>
          <a:p>
            <a:r>
              <a:rPr lang="en-US" dirty="0" smtClean="0"/>
              <a:t>Chapter 7 and 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99426"/>
            <a:ext cx="8761413" cy="706964"/>
          </a:xfrm>
        </p:spPr>
        <p:txBody>
          <a:bodyPr/>
          <a:lstStyle/>
          <a:p>
            <a:r>
              <a:rPr lang="en-US" dirty="0" smtClean="0"/>
              <a:t>Headline News- Chapter 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2603500"/>
            <a:ext cx="10934163" cy="41192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Imagine that you are one of the first reporters on the scene of the “accident” in front of Wilson’s Garage.</a:t>
            </a:r>
          </a:p>
          <a:p>
            <a:r>
              <a:rPr lang="en-US" sz="2400" dirty="0" smtClean="0"/>
              <a:t>In your group, create a newspaper headline title for what would definitely have been sensational, headline new.</a:t>
            </a:r>
          </a:p>
          <a:p>
            <a:r>
              <a:rPr lang="en-US" sz="2400" dirty="0" smtClean="0"/>
              <a:t>Include as much background to the story as you want to, but stay true to the events as reported in the novel.  </a:t>
            </a:r>
          </a:p>
          <a:p>
            <a:r>
              <a:rPr lang="en-US" sz="2400" dirty="0" smtClean="0"/>
              <a:t>Report only what a reporter could verify from the events in Chapter 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4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49" y="2255769"/>
            <a:ext cx="11569557" cy="43639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group will be assigned a character</a:t>
            </a:r>
          </a:p>
          <a:p>
            <a:pPr lvl="1"/>
            <a:r>
              <a:rPr lang="en-US" sz="2400" dirty="0" smtClean="0"/>
              <a:t>Gatsby, Myrtle, Daisy, Wilson, Tom</a:t>
            </a:r>
            <a:endParaRPr lang="en-US" sz="2400" dirty="0"/>
          </a:p>
          <a:p>
            <a:r>
              <a:rPr lang="en-US" sz="2400" dirty="0" smtClean="0"/>
              <a:t>You will </a:t>
            </a:r>
            <a:r>
              <a:rPr lang="en-US" sz="2400" dirty="0"/>
              <a:t>trace their "roots."  </a:t>
            </a:r>
            <a:endParaRPr lang="en-US" sz="2400" dirty="0" smtClean="0"/>
          </a:p>
          <a:p>
            <a:pPr lvl="1"/>
            <a:r>
              <a:rPr lang="en-US" sz="2400" dirty="0" smtClean="0"/>
              <a:t>look </a:t>
            </a:r>
            <a:r>
              <a:rPr lang="en-US" sz="2400" dirty="0"/>
              <a:t>into background, physical appearances, desires, ambitions, characteristics, etc.  </a:t>
            </a:r>
            <a:endParaRPr lang="en-US" sz="2400" dirty="0" smtClean="0"/>
          </a:p>
          <a:p>
            <a:pPr lvl="1"/>
            <a:r>
              <a:rPr lang="en-US" sz="2400" dirty="0" smtClean="0"/>
              <a:t>Look at how Fitzgerald portrays them. What is he saying about them? </a:t>
            </a:r>
          </a:p>
          <a:p>
            <a:pPr lvl="1"/>
            <a:r>
              <a:rPr lang="en-US" sz="2400" dirty="0" smtClean="0"/>
              <a:t>You will </a:t>
            </a:r>
            <a:r>
              <a:rPr lang="en-US" sz="2400" dirty="0"/>
              <a:t>need </a:t>
            </a:r>
            <a:r>
              <a:rPr lang="en-US" sz="2400" dirty="0"/>
              <a:t>8</a:t>
            </a:r>
            <a:r>
              <a:rPr lang="en-US" sz="2400" dirty="0" smtClean="0"/>
              <a:t> </a:t>
            </a:r>
            <a:r>
              <a:rPr lang="en-US" sz="2400" dirty="0"/>
              <a:t>roots, </a:t>
            </a:r>
            <a:r>
              <a:rPr lang="en-US" sz="2400" dirty="0" smtClean="0"/>
              <a:t>3 </a:t>
            </a:r>
            <a:r>
              <a:rPr lang="en-US" sz="2400" dirty="0"/>
              <a:t>with quotes or textual support. </a:t>
            </a:r>
            <a:endParaRPr lang="en-US" sz="2400" dirty="0" smtClean="0"/>
          </a:p>
          <a:p>
            <a:pPr lvl="1"/>
            <a:r>
              <a:rPr lang="en-US" sz="2400" dirty="0" smtClean="0"/>
              <a:t>Be accurate, creative, and neat. </a:t>
            </a:r>
          </a:p>
          <a:p>
            <a:pPr lvl="1"/>
            <a:r>
              <a:rPr lang="en-US" sz="2400" dirty="0" smtClean="0"/>
              <a:t>Display the roots in any way you wish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1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Roots of the American Dream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74" y="2292439"/>
            <a:ext cx="10873913" cy="4417454"/>
          </a:xfrm>
        </p:spPr>
        <p:txBody>
          <a:bodyPr>
            <a:normAutofit/>
          </a:bodyPr>
          <a:lstStyle/>
          <a:p>
            <a:r>
              <a:rPr lang="en-US" dirty="0" smtClean="0"/>
              <a:t>Think back to our intro work- What words did we say described the early 1920s.</a:t>
            </a:r>
          </a:p>
          <a:p>
            <a:r>
              <a:rPr lang="en-US" dirty="0" smtClean="0"/>
              <a:t>In post </a:t>
            </a:r>
            <a:r>
              <a:rPr lang="en-US" dirty="0"/>
              <a:t>war America, the vision that faith in the effort of the individual was gone. </a:t>
            </a:r>
            <a:endParaRPr lang="en-US" dirty="0" smtClean="0"/>
          </a:p>
          <a:p>
            <a:r>
              <a:rPr lang="en-US" dirty="0" smtClean="0"/>
              <a:t>America </a:t>
            </a:r>
            <a:r>
              <a:rPr lang="en-US" dirty="0"/>
              <a:t>was no loner idealist and naive, but now was </a:t>
            </a:r>
            <a:r>
              <a:rPr lang="en-US" dirty="0" smtClean="0"/>
              <a:t>bewildered, rootless</a:t>
            </a:r>
            <a:r>
              <a:rPr lang="en-US" dirty="0"/>
              <a:t>, hollow, restless, alienated and cynical. </a:t>
            </a:r>
            <a:endParaRPr lang="en-US" dirty="0" smtClean="0"/>
          </a:p>
          <a:p>
            <a:r>
              <a:rPr lang="en-US" dirty="0" smtClean="0"/>
              <a:t>Love </a:t>
            </a:r>
            <a:r>
              <a:rPr lang="en-US" dirty="0"/>
              <a:t>and money are no longer separate, they are dependent on one another.  Money is the expression for emotion and identity. </a:t>
            </a:r>
            <a:endParaRPr lang="en-US" dirty="0" smtClean="0"/>
          </a:p>
          <a:p>
            <a:r>
              <a:rPr lang="en-US" dirty="0" smtClean="0"/>
              <a:t>Fitzgerald </a:t>
            </a:r>
            <a:r>
              <a:rPr lang="en-US" dirty="0"/>
              <a:t>is a master at presenting  these ideas and showing the failure of the ideals of the 20s </a:t>
            </a:r>
            <a:endParaRPr lang="en-US" dirty="0" smtClean="0"/>
          </a:p>
          <a:p>
            <a:r>
              <a:rPr lang="en-US" dirty="0" smtClean="0"/>
              <a:t>Notice the  </a:t>
            </a:r>
            <a:r>
              <a:rPr lang="en-US" dirty="0"/>
              <a:t>idea of the love hate relationship we have with </a:t>
            </a:r>
            <a:r>
              <a:rPr lang="en-US" dirty="0" smtClean="0"/>
              <a:t>Gatsby.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see Gatsby as romantic and crass at the same time. We want to love him, but almost </a:t>
            </a:r>
            <a:r>
              <a:rPr lang="en-US" dirty="0" smtClean="0"/>
              <a:t>can't.</a:t>
            </a:r>
          </a:p>
          <a:p>
            <a:pPr lvl="1"/>
            <a:r>
              <a:rPr lang="en-US" dirty="0" smtClean="0"/>
              <a:t>Like many people in 1920 seeking happiness in money. It should be awesome, but it’s not.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5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225" y="651696"/>
            <a:ext cx="8761413" cy="706964"/>
          </a:xfrm>
        </p:spPr>
        <p:txBody>
          <a:bodyPr/>
          <a:lstStyle/>
          <a:p>
            <a:r>
              <a:rPr lang="en-US" dirty="0" smtClean="0"/>
              <a:t>The Couples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96" y="2436074"/>
            <a:ext cx="11311796" cy="4209424"/>
          </a:xfrm>
        </p:spPr>
        <p:txBody>
          <a:bodyPr/>
          <a:lstStyle/>
          <a:p>
            <a:r>
              <a:rPr lang="en-US" sz="2400" dirty="0" smtClean="0"/>
              <a:t>Let’s look at some of the “roots” as we seek to understand the novel’s couples </a:t>
            </a:r>
          </a:p>
          <a:p>
            <a:r>
              <a:rPr lang="en-US" sz="2400" dirty="0" smtClean="0"/>
              <a:t>Myrtle and Tom</a:t>
            </a:r>
          </a:p>
          <a:p>
            <a:r>
              <a:rPr lang="en-US" sz="2400" dirty="0" smtClean="0"/>
              <a:t>Myrtle and Wilson</a:t>
            </a:r>
          </a:p>
          <a:p>
            <a:r>
              <a:rPr lang="en-US" sz="2400" dirty="0" smtClean="0"/>
              <a:t>Daisy and Gatsby</a:t>
            </a:r>
          </a:p>
          <a:p>
            <a:r>
              <a:rPr lang="en-US" sz="2400" dirty="0" smtClean="0"/>
              <a:t>Daisy and Tom</a:t>
            </a:r>
          </a:p>
          <a:p>
            <a:endParaRPr lang="en-US" dirty="0" smtClean="0"/>
          </a:p>
          <a:p>
            <a:r>
              <a:rPr lang="en-US" dirty="0" smtClean="0"/>
              <a:t>Why doesn’t it work out?????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8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61" y="767606"/>
            <a:ext cx="8761413" cy="706964"/>
          </a:xfrm>
        </p:spPr>
        <p:txBody>
          <a:bodyPr/>
          <a:lstStyle/>
          <a:p>
            <a:r>
              <a:rPr lang="en-US" dirty="0" smtClean="0"/>
              <a:t>Gatsby’s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89" y="2305318"/>
            <a:ext cx="11170128" cy="4301543"/>
          </a:xfrm>
        </p:spPr>
        <p:txBody>
          <a:bodyPr>
            <a:normAutofit/>
          </a:bodyPr>
          <a:lstStyle/>
          <a:p>
            <a:r>
              <a:rPr lang="en-US" dirty="0" smtClean="0"/>
              <a:t>P. 161-162- Let’s Read it</a:t>
            </a:r>
          </a:p>
          <a:p>
            <a:pPr lvl="1"/>
            <a:r>
              <a:rPr lang="en-US" dirty="0" smtClean="0"/>
              <a:t>very</a:t>
            </a:r>
            <a:r>
              <a:rPr lang="en-US" dirty="0"/>
              <a:t>, very, short almost </a:t>
            </a:r>
            <a:r>
              <a:rPr lang="en-US" dirty="0" smtClean="0"/>
              <a:t>miss-able </a:t>
            </a:r>
            <a:r>
              <a:rPr lang="en-US" dirty="0"/>
              <a:t>account of Gatsby's </a:t>
            </a:r>
            <a:r>
              <a:rPr lang="en-US" dirty="0" smtClean="0"/>
              <a:t>death</a:t>
            </a:r>
          </a:p>
          <a:p>
            <a:pPr lvl="1"/>
            <a:r>
              <a:rPr lang="en-US" dirty="0" smtClean="0"/>
              <a:t>observed </a:t>
            </a:r>
            <a:r>
              <a:rPr lang="en-US" dirty="0"/>
              <a:t>only vaguely by the </a:t>
            </a:r>
            <a:r>
              <a:rPr lang="en-US" dirty="0" smtClean="0"/>
              <a:t>butler, hears only the sounds</a:t>
            </a:r>
          </a:p>
          <a:p>
            <a:r>
              <a:rPr lang="en-US" dirty="0" smtClean="0"/>
              <a:t> In your group complete short</a:t>
            </a:r>
            <a:r>
              <a:rPr lang="en-US" dirty="0"/>
              <a:t>, quick </a:t>
            </a:r>
            <a:r>
              <a:rPr lang="en-US" dirty="0" smtClean="0"/>
              <a:t>rewrite </a:t>
            </a:r>
            <a:r>
              <a:rPr lang="en-US" dirty="0"/>
              <a:t>of the death scene </a:t>
            </a:r>
            <a:endParaRPr lang="en-US" dirty="0" smtClean="0"/>
          </a:p>
          <a:p>
            <a:r>
              <a:rPr lang="en-US" dirty="0" smtClean="0"/>
              <a:t>Compare -which </a:t>
            </a:r>
            <a:r>
              <a:rPr lang="en-US" dirty="0"/>
              <a:t>account is most </a:t>
            </a:r>
            <a:r>
              <a:rPr lang="en-US" dirty="0" smtClean="0"/>
              <a:t>effective- one of ours or Fitzgerald’s </a:t>
            </a:r>
          </a:p>
          <a:p>
            <a:r>
              <a:rPr lang="en-US" dirty="0"/>
              <a:t>D</a:t>
            </a:r>
            <a:r>
              <a:rPr lang="en-US" dirty="0" smtClean="0"/>
              <a:t>iscussion/debate </a:t>
            </a:r>
            <a:r>
              <a:rPr lang="en-US" dirty="0"/>
              <a:t>of </a:t>
            </a:r>
            <a:r>
              <a:rPr lang="en-US" dirty="0" smtClean="0"/>
              <a:t>this idea: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death of Gatsby confirms the idea that the American Dream is nothing but a false hope that hopeless people hold on to. " </a:t>
            </a:r>
          </a:p>
          <a:p>
            <a:r>
              <a:rPr lang="en-US" dirty="0" smtClean="0"/>
              <a:t>Think about these ideas as you proceed to Chapter- Gatsby’s funeral and the future. </a:t>
            </a:r>
          </a:p>
          <a:p>
            <a:r>
              <a:rPr lang="en-US" dirty="0" smtClean="0"/>
              <a:t>If you have already read, it would be beneficial to reread it with the new ideas we discussed today.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4" y="1056543"/>
            <a:ext cx="10204211" cy="3914701"/>
          </a:xfrm>
        </p:spPr>
        <p:txBody>
          <a:bodyPr/>
          <a:lstStyle/>
          <a:p>
            <a:pPr algn="ctr"/>
            <a:r>
              <a:rPr lang="en-US" dirty="0" smtClean="0"/>
              <a:t>The Beginning of the End 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The End of the Beginning?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4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322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The Beginning of the End</vt:lpstr>
      <vt:lpstr>Headline News- Chapter 7 </vt:lpstr>
      <vt:lpstr>Roots </vt:lpstr>
      <vt:lpstr>The Roots of the American Dream </vt:lpstr>
      <vt:lpstr>The Couples</vt:lpstr>
      <vt:lpstr>Gatsby’s Death</vt:lpstr>
      <vt:lpstr>The Beginning of the End  or The End of the Beginning? 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 of the End</dc:title>
  <dc:creator>Kelly J. Singer</dc:creator>
  <cp:lastModifiedBy>Kelly J. Singer</cp:lastModifiedBy>
  <cp:revision>4</cp:revision>
  <dcterms:created xsi:type="dcterms:W3CDTF">2016-06-07T12:03:07Z</dcterms:created>
  <dcterms:modified xsi:type="dcterms:W3CDTF">2016-06-07T12:33:35Z</dcterms:modified>
</cp:coreProperties>
</file>